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2"/>
  </p:notesMasterIdLst>
  <p:sldIdLst>
    <p:sldId id="529" r:id="rId3"/>
    <p:sldId id="605" r:id="rId4"/>
    <p:sldId id="607" r:id="rId5"/>
    <p:sldId id="608" r:id="rId6"/>
    <p:sldId id="609" r:id="rId7"/>
    <p:sldId id="610" r:id="rId8"/>
    <p:sldId id="611" r:id="rId9"/>
    <p:sldId id="594" r:id="rId10"/>
    <p:sldId id="595" r:id="rId11"/>
    <p:sldId id="596" r:id="rId12"/>
    <p:sldId id="597" r:id="rId13"/>
    <p:sldId id="598" r:id="rId14"/>
    <p:sldId id="599" r:id="rId15"/>
    <p:sldId id="600" r:id="rId16"/>
    <p:sldId id="601" r:id="rId17"/>
    <p:sldId id="602" r:id="rId18"/>
    <p:sldId id="603" r:id="rId19"/>
    <p:sldId id="604" r:id="rId20"/>
    <p:sldId id="531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Наталья Грихина" initials="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2E1A"/>
    <a:srgbClr val="FF4934"/>
    <a:srgbClr val="9AC2FF"/>
    <a:srgbClr val="FFFFFF"/>
    <a:srgbClr val="FFFF00"/>
    <a:srgbClr val="BDC3C0"/>
    <a:srgbClr val="1C36A4"/>
    <a:srgbClr val="D32B5F"/>
    <a:srgbClr val="E47899"/>
    <a:srgbClr val="8C64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64" autoAdjust="0"/>
    <p:restoredTop sz="99306" autoAdjust="0"/>
  </p:normalViewPr>
  <p:slideViewPr>
    <p:cSldViewPr>
      <p:cViewPr>
        <p:scale>
          <a:sx n="60" d="100"/>
          <a:sy n="60" d="100"/>
        </p:scale>
        <p:origin x="-946" y="-5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181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5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39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921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1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b="0"/>
            </a:lvl1pPr>
          </a:lstStyle>
          <a:p>
            <a:pPr>
              <a:defRPr/>
            </a:pPr>
            <a:fld id="{57DD0D90-6155-4204-8DC0-79721D667C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466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C0FDE74B-2A8B-4C5C-96AC-AD933B08575F}" type="slidenum">
              <a:rPr lang="ru-RU" b="0" smtClean="0"/>
              <a:pPr eaLnBrk="1" hangingPunct="1">
                <a:defRPr/>
              </a:pPr>
              <a:t>2</a:t>
            </a:fld>
            <a:endParaRPr lang="ru-RU" b="0" smtClean="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fld id="{C1988DD0-EBAF-48F0-AB08-D1EE1A3067AA}" type="slidenum">
              <a:rPr lang="en-US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14</a:t>
            </a:fld>
            <a:endParaRPr lang="en-US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5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fld id="{C1988DD0-EBAF-48F0-AB08-D1EE1A3067AA}" type="slidenum">
              <a:rPr lang="en-US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15</a:t>
            </a:fld>
            <a:endParaRPr lang="en-US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5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fld id="{C1988DD0-EBAF-48F0-AB08-D1EE1A3067AA}" type="slidenum">
              <a:rPr lang="en-US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16</a:t>
            </a:fld>
            <a:endParaRPr lang="en-US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5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6913"/>
            <a:ext cx="4567237" cy="34258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1"/>
            <a:ext cx="5486976" cy="4115139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fld id="{C1988DD0-EBAF-48F0-AB08-D1EE1A3067AA}" type="slidenum">
              <a:rPr lang="en-US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17</a:t>
            </a:fld>
            <a:endParaRPr lang="en-US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5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6913"/>
            <a:ext cx="4567237" cy="34258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1"/>
            <a:ext cx="5486976" cy="4115139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fld id="{C1988DD0-EBAF-48F0-AB08-D1EE1A3067AA}" type="slidenum">
              <a:rPr lang="en-US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18</a:t>
            </a:fld>
            <a:endParaRPr lang="en-US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5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3B6E31-10A4-4187-9A67-67CB4C4F2B71}" type="slidenum">
              <a:rPr lang="ru-RU" smtClean="0"/>
              <a:pPr>
                <a:defRPr/>
              </a:pPr>
              <a:t>19</a:t>
            </a:fld>
            <a:endParaRPr lang="ru-RU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7B6D16FF-26B6-4898-B2AC-EB83E67FC081}" type="slidenum">
              <a:rPr lang="ru-RU" b="0" smtClean="0"/>
              <a:pPr eaLnBrk="1" hangingPunct="1">
                <a:defRPr/>
              </a:pPr>
              <a:t>5</a:t>
            </a:fld>
            <a:endParaRPr lang="ru-RU" b="0" smtClean="0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B2EC6532-929C-4B56-A0E2-9223378C8930}" type="slidenum">
              <a:rPr lang="ru-RU" b="0" smtClean="0"/>
              <a:pPr eaLnBrk="1" hangingPunct="1">
                <a:defRPr/>
              </a:pPr>
              <a:t>6</a:t>
            </a:fld>
            <a:endParaRPr lang="ru-RU" b="0" smtClean="0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F58114-20AC-42EF-816B-093A2B52DBDE}" type="slidenum">
              <a:rPr lang="ru-RU" smtClean="0"/>
              <a:pPr>
                <a:defRPr/>
              </a:pPr>
              <a:t>7</a:t>
            </a:fld>
            <a:endParaRPr lang="ru-RU" smtClean="0"/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fld id="{C1988DD0-EBAF-48F0-AB08-D1EE1A3067AA}" type="slidenum">
              <a:rPr lang="en-US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9</a:t>
            </a:fld>
            <a:endParaRPr lang="en-US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5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6913"/>
            <a:ext cx="4567237" cy="34258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1"/>
            <a:ext cx="5486976" cy="4115139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fld id="{C1988DD0-EBAF-48F0-AB08-D1EE1A3067AA}" type="slidenum">
              <a:rPr lang="en-US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10</a:t>
            </a:fld>
            <a:endParaRPr lang="en-US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5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6913"/>
            <a:ext cx="4567237" cy="34258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1"/>
            <a:ext cx="5486976" cy="4115139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bg-BG" sz="1200" dirty="0" smtClean="0"/>
          </a:p>
          <a:p>
            <a:endParaRPr lang="ru-RU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fld id="{C1988DD0-EBAF-48F0-AB08-D1EE1A3067AA}" type="slidenum">
              <a:rPr lang="en-US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11</a:t>
            </a:fld>
            <a:endParaRPr lang="en-US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5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6913"/>
            <a:ext cx="4567237" cy="34258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1"/>
            <a:ext cx="5486976" cy="4115139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fld id="{C1988DD0-EBAF-48F0-AB08-D1EE1A3067AA}" type="slidenum">
              <a:rPr lang="en-US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12</a:t>
            </a:fld>
            <a:endParaRPr lang="en-US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5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C1567C-BE9F-4259-A84A-D4404B4D4C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827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B3AC6E-D0DE-4064-B53B-75017AF86B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089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FCF997-10C2-4D87-B71E-3CDFAF1194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9161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6720" cy="1143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29BFB-A025-46EA-9B5E-4F7A80DD69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4156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1423BE0-671C-4AB4-9C05-8D93CFADD744}" type="datetimeFigureOut">
              <a:rPr lang="ru-RU"/>
              <a:pPr>
                <a:defRPr/>
              </a:pPr>
              <a:t>26.09.2012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3200652-5C7C-4B89-B8B7-63D94066D9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13354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BF93B6A-018A-4E7C-B9CA-726A0E68A6AC}" type="datetimeFigureOut">
              <a:rPr lang="ru-RU"/>
              <a:pPr>
                <a:defRPr/>
              </a:pPr>
              <a:t>26.09.2012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D104768-47E8-4762-A745-DF91E1EFCA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95103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93CB181-DA97-4A87-91F7-A25D458A8152}" type="datetimeFigureOut">
              <a:rPr lang="ru-RU"/>
              <a:pPr>
                <a:defRPr/>
              </a:pPr>
              <a:t>26.09.2012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EB151CE-4287-48EE-BF24-6C3C0F7DF6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7881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EA733DA-5209-4896-9CA5-7D19E01D92EB}" type="datetimeFigureOut">
              <a:rPr lang="ru-RU"/>
              <a:pPr>
                <a:defRPr/>
              </a:pPr>
              <a:t>26.09.2012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EA44922-2072-43B9-995B-994D09B338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7440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9257B7E-4A4E-43C1-A482-998483A01454}" type="datetimeFigureOut">
              <a:rPr lang="ru-RU"/>
              <a:pPr>
                <a:defRPr/>
              </a:pPr>
              <a:t>26.09.2012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24CE498-17FF-434C-BF77-19D14CF566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7039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F9F071E-91EA-4E8D-8E4D-5A2C643C4A58}" type="datetimeFigureOut">
              <a:rPr lang="ru-RU"/>
              <a:pPr>
                <a:defRPr/>
              </a:pPr>
              <a:t>26.09.2012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29A18CE-0A9D-4BEF-A051-A7C04A2778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5201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757D653-0A21-4D71-B1EA-73EA8FFC0EDF}" type="datetimeFigureOut">
              <a:rPr lang="ru-RU"/>
              <a:pPr>
                <a:defRPr/>
              </a:pPr>
              <a:t>26.09.2012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D11268A-7BDB-44B8-BC3D-475F75B457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7838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4D39C-DBF1-4726-A48B-1837CD8F28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4613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24825DD-BA63-43E3-8B6B-DA725D99BF1B}" type="datetimeFigureOut">
              <a:rPr lang="ru-RU"/>
              <a:pPr>
                <a:defRPr/>
              </a:pPr>
              <a:t>26.09.2012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0DADE72-1319-424A-85E7-6EEF306EF7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89774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12021FE-E0AE-4A35-82A5-3412F3A0E0F9}" type="datetimeFigureOut">
              <a:rPr lang="ru-RU"/>
              <a:pPr>
                <a:defRPr/>
              </a:pPr>
              <a:t>26.09.2012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300EA47-E656-43F8-9031-65DDB13F76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37380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E7A2B11-34DD-4A4C-A61B-D3293F80E01B}" type="datetimeFigureOut">
              <a:rPr lang="ru-RU"/>
              <a:pPr>
                <a:defRPr/>
              </a:pPr>
              <a:t>26.09.2012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D763BBD-A982-4FB8-ADA2-4D301858BD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69964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E537198-E885-4C54-9111-AF26E934150F}" type="datetimeFigureOut">
              <a:rPr lang="ru-RU"/>
              <a:pPr>
                <a:defRPr/>
              </a:pPr>
              <a:t>26.09.2012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EFC9BA8-1E70-4465-A469-D28BDFA9ED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097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69021-B70F-424D-95FB-C3DBB58C8C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479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FB9181-A95B-49B3-91FE-506E78F1B1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506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159D8-ED62-420A-A7BD-900EF5727B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705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7F83C1-98EF-4DB3-91A9-40D7052296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082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37E0C-F20E-46AC-A451-C54B2994D1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524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C8D59-34C9-493F-86E0-D818D27A5A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149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98FF7A-69D6-4213-9F27-C8A95A2025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812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913E3B47-F62D-4BF2-96BF-078F88DA6C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8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19AF4DE-E13A-49FE-B76D-756733ACD674}" type="datetimeFigureOut">
              <a:rPr lang="ru-RU"/>
              <a:pPr>
                <a:defRPr/>
              </a:pPr>
              <a:t>26.09.2012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C5F96B8-7CFE-4157-A1A1-FF9C4F84EB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3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19.png"/><Relationship Id="rId3" Type="http://schemas.openxmlformats.org/officeDocument/2006/relationships/image" Target="../media/image1.png"/><Relationship Id="rId7" Type="http://schemas.openxmlformats.org/officeDocument/2006/relationships/image" Target="../media/image32.pn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jpg"/><Relationship Id="rId11" Type="http://schemas.openxmlformats.org/officeDocument/2006/relationships/image" Target="../media/image36.png"/><Relationship Id="rId5" Type="http://schemas.openxmlformats.org/officeDocument/2006/relationships/image" Target="../media/image30.jpeg"/><Relationship Id="rId10" Type="http://schemas.openxmlformats.org/officeDocument/2006/relationships/image" Target="../media/image35.png"/><Relationship Id="rId4" Type="http://schemas.openxmlformats.org/officeDocument/2006/relationships/image" Target="../media/image29.jpeg"/><Relationship Id="rId9" Type="http://schemas.openxmlformats.org/officeDocument/2006/relationships/image" Target="../media/image34.jpeg"/><Relationship Id="rId1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7.jpeg"/><Relationship Id="rId7" Type="http://schemas.openxmlformats.org/officeDocument/2006/relationships/image" Target="../media/image3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jpeg"/><Relationship Id="rId11" Type="http://schemas.openxmlformats.org/officeDocument/2006/relationships/image" Target="../media/image6.png"/><Relationship Id="rId5" Type="http://schemas.openxmlformats.org/officeDocument/2006/relationships/image" Target="../media/image39.jpeg"/><Relationship Id="rId10" Type="http://schemas.openxmlformats.org/officeDocument/2006/relationships/image" Target="../media/image19.png"/><Relationship Id="rId4" Type="http://schemas.openxmlformats.org/officeDocument/2006/relationships/image" Target="../media/image38.jpeg"/><Relationship Id="rId9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6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jpe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11431" y="2057400"/>
            <a:ext cx="9155431" cy="2160240"/>
          </a:xfrm>
          <a:prstGeom prst="rect">
            <a:avLst/>
          </a:prstGeom>
          <a:solidFill>
            <a:srgbClr val="32609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906215" y="5097059"/>
            <a:ext cx="565212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400" dirty="0" smtClean="0"/>
              <a:t>Донченко Денис</a:t>
            </a:r>
            <a:endParaRPr lang="ru-RU" sz="2400" b="1" dirty="0" smtClean="0"/>
          </a:p>
          <a:p>
            <a:pPr algn="r"/>
            <a:r>
              <a:rPr lang="ru-RU" sz="2400" b="0" dirty="0" smtClean="0"/>
              <a:t>компания </a:t>
            </a:r>
            <a:r>
              <a:rPr lang="ru-RU" sz="2400" b="0" dirty="0" smtClean="0"/>
              <a:t>«1С-Битрикс»</a:t>
            </a:r>
            <a:endParaRPr lang="en-US" sz="2000" b="0" dirty="0" smtClean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66800" y="2590800"/>
            <a:ext cx="7771638" cy="1143000"/>
          </a:xfrm>
        </p:spPr>
        <p:txBody>
          <a:bodyPr/>
          <a:lstStyle/>
          <a:p>
            <a:pPr algn="r"/>
            <a:r>
              <a:rPr lang="ru-RU" sz="4000" dirty="0">
                <a:solidFill>
                  <a:schemeClr val="bg1"/>
                </a:solidFill>
                <a:latin typeface="Calibri"/>
                <a:ea typeface="Lucida Grande"/>
                <a:cs typeface="Calibri"/>
              </a:rPr>
              <a:t>Автоматизация бизнес-процессов интернет-магазина: </a:t>
            </a:r>
            <a:r>
              <a:rPr lang="ru-RU" sz="4000" dirty="0" smtClean="0">
                <a:solidFill>
                  <a:schemeClr val="bg1"/>
                </a:solidFill>
                <a:latin typeface="Calibri"/>
                <a:ea typeface="Lucida Grande"/>
                <a:cs typeface="Calibri"/>
              </a:rPr>
              <a:t>интеграция</a:t>
            </a:r>
            <a:br>
              <a:rPr lang="ru-RU" sz="4000" dirty="0" smtClean="0">
                <a:solidFill>
                  <a:schemeClr val="bg1"/>
                </a:solidFill>
                <a:latin typeface="Calibri"/>
                <a:ea typeface="Lucida Grande"/>
                <a:cs typeface="Calibri"/>
              </a:rPr>
            </a:br>
            <a:r>
              <a:rPr lang="ru-RU" sz="4000" dirty="0" smtClean="0">
                <a:solidFill>
                  <a:schemeClr val="bg1"/>
                </a:solidFill>
                <a:latin typeface="Calibri"/>
                <a:ea typeface="Lucida Grande"/>
                <a:cs typeface="Calibri"/>
              </a:rPr>
              <a:t>с </a:t>
            </a:r>
            <a:r>
              <a:rPr lang="ru-RU" sz="4000" dirty="0">
                <a:solidFill>
                  <a:schemeClr val="bg1"/>
                </a:solidFill>
                <a:latin typeface="Calibri"/>
                <a:ea typeface="Lucida Grande"/>
                <a:cs typeface="Calibri"/>
              </a:rPr>
              <a:t>«1С» и CRM</a:t>
            </a:r>
            <a:endParaRPr lang="ru-RU" sz="40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9" name="Picture 4" descr="C:\Users\Natalia\Documents\Для презентаций\stickers-bullet\strelk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7384" y="210616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Natalia\Documents\Для презентаций\stickers-bullet\sticker-lef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" y="11273"/>
            <a:ext cx="3063298" cy="107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604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425720" y="221233"/>
            <a:ext cx="6758528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CRM</a:t>
            </a:r>
            <a:r>
              <a:rPr lang="ru-RU" sz="2800" b="1" dirty="0" smtClean="0">
                <a:latin typeface="Calibri" pitchFamily="34" charset="0"/>
                <a:cs typeface="Calibri" pitchFamily="34" charset="0"/>
              </a:rPr>
              <a:t> и интернет-магазин</a:t>
            </a:r>
            <a:endParaRPr lang="en-US" sz="2800" b="1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Изображение 8" descr="box-bu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46538"/>
            <a:ext cx="2565883" cy="2726678"/>
          </a:xfrm>
          <a:prstGeom prst="rect">
            <a:avLst/>
          </a:prstGeom>
        </p:spPr>
      </p:pic>
      <p:cxnSp>
        <p:nvCxnSpPr>
          <p:cNvPr id="10" name="Прямая со стрелкой 9"/>
          <p:cNvCxnSpPr/>
          <p:nvPr/>
        </p:nvCxnSpPr>
        <p:spPr>
          <a:xfrm>
            <a:off x="5796136" y="4023129"/>
            <a:ext cx="1071488" cy="1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prstDash val="solid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Изображение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7824" y="2798992"/>
            <a:ext cx="2665476" cy="2455164"/>
          </a:xfrm>
          <a:prstGeom prst="rect">
            <a:avLst/>
          </a:prstGeom>
          <a:ln>
            <a:solidFill>
              <a:srgbClr val="D9D9D9"/>
            </a:solidFill>
          </a:ln>
        </p:spPr>
      </p:pic>
      <p:sp>
        <p:nvSpPr>
          <p:cNvPr id="22" name="Скругленный прямоугольник 21"/>
          <p:cNvSpPr/>
          <p:nvPr/>
        </p:nvSpPr>
        <p:spPr>
          <a:xfrm>
            <a:off x="7157884" y="3159032"/>
            <a:ext cx="1878612" cy="1632181"/>
          </a:xfrm>
          <a:prstGeom prst="roundRect">
            <a:avLst>
              <a:gd name="adj" fmla="val 11203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7085870" y="3648373"/>
            <a:ext cx="1922404" cy="707886"/>
          </a:xfrm>
          <a:prstGeom prst="rect">
            <a:avLst/>
          </a:prstGeom>
          <a:ln>
            <a:noFill/>
            <a:prstDash val="lgDash"/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CRM</a:t>
            </a:r>
            <a:endParaRPr lang="ru-RU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9895" y="1311093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dirty="0">
                <a:latin typeface="Calibri" pitchFamily="34" charset="0"/>
                <a:cs typeface="Calibri" pitchFamily="34" charset="0"/>
              </a:rPr>
              <a:t>Вы можете быстро интегрировать </a:t>
            </a:r>
            <a:r>
              <a:rPr lang="ru-RU" sz="2400" b="0" dirty="0" smtClean="0">
                <a:latin typeface="Calibri" pitchFamily="34" charset="0"/>
                <a:cs typeface="Calibri" pitchFamily="34" charset="0"/>
              </a:rPr>
              <a:t>интернет</a:t>
            </a:r>
            <a:r>
              <a:rPr lang="ru-RU" sz="2400" b="0" dirty="0">
                <a:latin typeface="Calibri" pitchFamily="34" charset="0"/>
                <a:cs typeface="Calibri" pitchFamily="34" charset="0"/>
              </a:rPr>
              <a:t>-</a:t>
            </a:r>
            <a:r>
              <a:rPr lang="ru-RU" sz="2400" b="0" dirty="0" smtClean="0">
                <a:latin typeface="Calibri" pitchFamily="34" charset="0"/>
                <a:cs typeface="Calibri" pitchFamily="34" charset="0"/>
              </a:rPr>
              <a:t>магазины </a:t>
            </a:r>
            <a:r>
              <a:rPr lang="ru-RU" sz="2400" b="0" dirty="0">
                <a:latin typeface="Calibri" pitchFamily="34" charset="0"/>
                <a:cs typeface="Calibri" pitchFamily="34" charset="0"/>
              </a:rPr>
              <a:t>на платформе «1С-Битрикс</a:t>
            </a:r>
            <a:r>
              <a:rPr lang="ru-RU" sz="2400" b="0" dirty="0" smtClean="0">
                <a:latin typeface="Calibri" pitchFamily="34" charset="0"/>
                <a:cs typeface="Calibri" pitchFamily="34" charset="0"/>
              </a:rPr>
              <a:t>» с </a:t>
            </a:r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>CRM</a:t>
            </a:r>
            <a:r>
              <a:rPr lang="ru-RU" sz="2400" b="0" dirty="0" smtClean="0">
                <a:latin typeface="Calibri" pitchFamily="34" charset="0"/>
                <a:cs typeface="Calibri" pitchFamily="34" charset="0"/>
              </a:rPr>
              <a:t>.</a:t>
            </a:r>
            <a:endParaRPr lang="ru-RU" sz="2400" b="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4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05463"/>
            <a:ext cx="9144000" cy="45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702" y="11273"/>
            <a:ext cx="3063298" cy="107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Аня\AppData\Local\Microsoft\Windows\Temporary Internet Files\Content.Outlook\36VJRQY6\line (2)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75" y="1206350"/>
            <a:ext cx="8915400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0559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425720" y="221233"/>
            <a:ext cx="582268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 smtClean="0">
                <a:latin typeface="Calibri" pitchFamily="34" charset="0"/>
                <a:cs typeface="Calibri" pitchFamily="34" charset="0"/>
              </a:rPr>
              <a:t>Возможности </a:t>
            </a: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CRM </a:t>
            </a:r>
            <a:r>
              <a:rPr lang="ru-RU" sz="2800" b="1" dirty="0" smtClean="0">
                <a:latin typeface="Calibri" pitchFamily="34" charset="0"/>
                <a:cs typeface="Calibri" pitchFamily="34" charset="0"/>
              </a:rPr>
              <a:t>в интернет-магазине</a:t>
            </a:r>
            <a:endParaRPr lang="en-US" sz="2800" b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3457" y="1412776"/>
            <a:ext cx="5184576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ru-RU" sz="2000" b="0" dirty="0" smtClean="0">
                <a:latin typeface="Calibri" pitchFamily="34" charset="0"/>
                <a:cs typeface="Calibri" pitchFamily="34" charset="0"/>
              </a:rPr>
              <a:t>загрузка данных о заказах в </a:t>
            </a:r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CRM </a:t>
            </a:r>
            <a:endParaRPr lang="ru-RU" sz="2000" b="0" dirty="0" smtClean="0">
              <a:latin typeface="Calibri" pitchFamily="34" charset="0"/>
              <a:cs typeface="Calibri" pitchFamily="34" charset="0"/>
            </a:endParaRP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ru-RU" sz="2000" b="0" dirty="0">
                <a:latin typeface="Calibri" pitchFamily="34" charset="0"/>
                <a:cs typeface="Calibri" pitchFamily="34" charset="0"/>
              </a:rPr>
              <a:t>регулярный двунаправленный обмен</a:t>
            </a:r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0" dirty="0" smtClean="0">
                <a:latin typeface="Calibri" pitchFamily="34" charset="0"/>
                <a:cs typeface="Calibri" pitchFamily="34" charset="0"/>
              </a:rPr>
              <a:t>данными между интернет-магазином и  </a:t>
            </a:r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CRM</a:t>
            </a:r>
            <a:r>
              <a:rPr lang="ru-RU" sz="2000" b="0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ru-RU" sz="2000" b="0" dirty="0">
                <a:latin typeface="Calibri" pitchFamily="34" charset="0"/>
                <a:cs typeface="Calibri" pitchFamily="34" charset="0"/>
              </a:rPr>
              <a:t>обработка заказов прямо в CRM</a:t>
            </a: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ru-RU" sz="2000" b="0" dirty="0">
                <a:latin typeface="Calibri" pitchFamily="34" charset="0"/>
                <a:cs typeface="Calibri" pitchFamily="34" charset="0"/>
              </a:rPr>
              <a:t>объединение в CRM заказов из разных интернет-магазинов </a:t>
            </a:r>
            <a:endParaRPr lang="ru-RU" sz="2000" b="0" dirty="0" smtClean="0">
              <a:latin typeface="Calibri" pitchFamily="34" charset="0"/>
              <a:cs typeface="Calibri" pitchFamily="34" charset="0"/>
            </a:endParaRP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ru-RU" sz="2000" b="0" dirty="0" smtClean="0">
                <a:latin typeface="Calibri" pitchFamily="34" charset="0"/>
                <a:cs typeface="Calibri" pitchFamily="34" charset="0"/>
              </a:rPr>
              <a:t>бизнес</a:t>
            </a:r>
            <a:r>
              <a:rPr lang="ru-RU" sz="2000" b="0" dirty="0">
                <a:latin typeface="Calibri" pitchFamily="34" charset="0"/>
                <a:cs typeface="Calibri" pitchFamily="34" charset="0"/>
              </a:rPr>
              <a:t>-процесс для автоматического распределения «</a:t>
            </a:r>
            <a:r>
              <a:rPr lang="ru-RU" sz="2000" b="0" dirty="0" err="1">
                <a:latin typeface="Calibri" pitchFamily="34" charset="0"/>
                <a:cs typeface="Calibri" pitchFamily="34" charset="0"/>
              </a:rPr>
              <a:t>лидов</a:t>
            </a:r>
            <a:r>
              <a:rPr lang="ru-RU" sz="2000" b="0" dirty="0">
                <a:latin typeface="Calibri" pitchFamily="34" charset="0"/>
                <a:cs typeface="Calibri" pitchFamily="34" charset="0"/>
              </a:rPr>
              <a:t>» между менеджерами (например, в зависимости от суммы контракта</a:t>
            </a:r>
            <a:r>
              <a:rPr lang="ru-RU" sz="2000" b="0" dirty="0" smtClean="0">
                <a:latin typeface="Calibri" pitchFamily="34" charset="0"/>
                <a:cs typeface="Calibri" pitchFamily="34" charset="0"/>
              </a:rPr>
              <a:t>)</a:t>
            </a:r>
            <a:endParaRPr lang="ru-RU" sz="2000" b="0" dirty="0">
              <a:latin typeface="Calibri" pitchFamily="34" charset="0"/>
              <a:cs typeface="Calibri" pitchFamily="34" charset="0"/>
            </a:endParaRP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ru-RU" sz="2000" b="0" dirty="0">
                <a:latin typeface="Calibri" pitchFamily="34" charset="0"/>
                <a:cs typeface="Calibri" pitchFamily="34" charset="0"/>
              </a:rPr>
              <a:t>«воронка» для оценки эффективности </a:t>
            </a:r>
            <a:r>
              <a:rPr lang="ru-RU" sz="2000" b="0" dirty="0" smtClean="0">
                <a:latin typeface="Calibri" pitchFamily="34" charset="0"/>
                <a:cs typeface="Calibri" pitchFamily="34" charset="0"/>
              </a:rPr>
              <a:t>продаж</a:t>
            </a: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ru-RU" sz="2000" b="0" dirty="0" smtClean="0">
                <a:latin typeface="Calibri" pitchFamily="34" charset="0"/>
                <a:cs typeface="Calibri" pitchFamily="34" charset="0"/>
              </a:rPr>
              <a:t>и </a:t>
            </a:r>
            <a:r>
              <a:rPr lang="ru-RU" sz="2000" b="0" dirty="0">
                <a:latin typeface="Calibri" pitchFamily="34" charset="0"/>
                <a:cs typeface="Calibri" pitchFamily="34" charset="0"/>
              </a:rPr>
              <a:t>многое </a:t>
            </a:r>
            <a:r>
              <a:rPr lang="ru-RU" sz="2000" b="0" dirty="0" smtClean="0">
                <a:latin typeface="Calibri" pitchFamily="34" charset="0"/>
                <a:cs typeface="Calibri" pitchFamily="34" charset="0"/>
              </a:rPr>
              <a:t>другое </a:t>
            </a:r>
          </a:p>
        </p:txBody>
      </p:sp>
      <p:pic>
        <p:nvPicPr>
          <p:cNvPr id="9" name="Изображение 8" descr="box-bu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636912"/>
            <a:ext cx="1905000" cy="2024380"/>
          </a:xfrm>
          <a:prstGeom prst="rect">
            <a:avLst/>
          </a:prstGeom>
        </p:spPr>
      </p:pic>
      <p:cxnSp>
        <p:nvCxnSpPr>
          <p:cNvPr id="10" name="Прямая со стрелкой 9"/>
          <p:cNvCxnSpPr/>
          <p:nvPr/>
        </p:nvCxnSpPr>
        <p:spPr>
          <a:xfrm>
            <a:off x="1644312" y="3577225"/>
            <a:ext cx="696469" cy="1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prstDash val="solid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Скругленный прямоугольник 11"/>
          <p:cNvSpPr/>
          <p:nvPr/>
        </p:nvSpPr>
        <p:spPr>
          <a:xfrm>
            <a:off x="169484" y="2744564"/>
            <a:ext cx="1346256" cy="1632181"/>
          </a:xfrm>
          <a:prstGeom prst="roundRect">
            <a:avLst>
              <a:gd name="adj" fmla="val 11203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25692" y="3153162"/>
            <a:ext cx="1418348" cy="707886"/>
          </a:xfrm>
          <a:prstGeom prst="rect">
            <a:avLst/>
          </a:prstGeom>
          <a:ln>
            <a:noFill/>
            <a:prstDash val="lgDash"/>
          </a:ln>
        </p:spPr>
        <p:txBody>
          <a:bodyPr wrap="square">
            <a:spAutoFit/>
          </a:bodyPr>
          <a:lstStyle/>
          <a:p>
            <a:pPr algn="ctr"/>
            <a:r>
              <a:rPr lang="en-US" sz="40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CRM</a:t>
            </a:r>
            <a:endParaRPr lang="ru-RU" sz="4400" b="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pic>
        <p:nvPicPr>
          <p:cNvPr id="11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05463"/>
            <a:ext cx="9144000" cy="45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702" y="11273"/>
            <a:ext cx="3063298" cy="107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Аня\AppData\Local\Microsoft\Windows\Temporary Internet Files\Content.Outlook\36VJRQY6\line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75" y="1206350"/>
            <a:ext cx="8915400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676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304800" y="140173"/>
            <a:ext cx="6758528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900" b="1" dirty="0" smtClean="0">
                <a:latin typeface="Calibri" pitchFamily="34" charset="0"/>
                <a:cs typeface="Calibri" pitchFamily="34" charset="0"/>
              </a:rPr>
              <a:t>Подключение</a:t>
            </a: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900" b="1" dirty="0" smtClean="0">
                <a:latin typeface="Calibri" pitchFamily="34" charset="0"/>
                <a:cs typeface="Calibri" pitchFamily="34" charset="0"/>
              </a:rPr>
              <a:t>CRM</a:t>
            </a: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900" b="1" dirty="0" smtClean="0">
                <a:latin typeface="Calibri" pitchFamily="34" charset="0"/>
                <a:cs typeface="Calibri" pitchFamily="34" charset="0"/>
              </a:rPr>
              <a:t>за</a:t>
            </a:r>
            <a:r>
              <a:rPr lang="ru-RU" sz="2800" b="1" dirty="0" smtClean="0">
                <a:latin typeface="Calibri" pitchFamily="34" charset="0"/>
                <a:cs typeface="Calibri" pitchFamily="34" charset="0"/>
              </a:rPr>
              <a:t> 2 </a:t>
            </a:r>
            <a:r>
              <a:rPr lang="ru-RU" sz="2900" b="1" dirty="0" smtClean="0">
                <a:latin typeface="Calibri" pitchFamily="34" charset="0"/>
                <a:cs typeface="Calibri" pitchFamily="34" charset="0"/>
              </a:rPr>
              <a:t>минуты</a:t>
            </a:r>
            <a:endParaRPr lang="en-US" sz="2900" b="1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Изображение 8" descr="box-bu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905000"/>
            <a:ext cx="2151192" cy="2286000"/>
          </a:xfrm>
          <a:prstGeom prst="rect">
            <a:avLst/>
          </a:prstGeom>
        </p:spPr>
      </p:pic>
      <p:pic>
        <p:nvPicPr>
          <p:cNvPr id="2" name="Изображение 1" descr="box-kp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2438400"/>
            <a:ext cx="2175431" cy="231010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09600" y="4419600"/>
            <a:ext cx="2756973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0" u="sng" dirty="0" smtClean="0">
                <a:latin typeface="Calibri" pitchFamily="34" charset="0"/>
                <a:cs typeface="Calibri" pitchFamily="34" charset="0"/>
              </a:rPr>
              <a:t>www.bitrix24.ru</a:t>
            </a:r>
            <a:endParaRPr lang="ru-RU" sz="1800" b="0" u="sng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1800" b="0" dirty="0" smtClean="0">
                <a:latin typeface="Calibri" pitchFamily="34" charset="0"/>
                <a:cs typeface="Calibri" pitchFamily="34" charset="0"/>
              </a:rPr>
              <a:t>CRM</a:t>
            </a:r>
            <a:r>
              <a:rPr lang="ru-RU" sz="1800" b="0" dirty="0" smtClean="0">
                <a:latin typeface="Calibri" pitchFamily="34" charset="0"/>
                <a:cs typeface="Calibri" pitchFamily="34" charset="0"/>
              </a:rPr>
              <a:t> бесплатно</a:t>
            </a:r>
          </a:p>
          <a:p>
            <a:pPr marL="285750" indent="-285750">
              <a:buFont typeface="Arial"/>
              <a:buChar char="•"/>
            </a:pPr>
            <a:r>
              <a:rPr lang="ru-RU" sz="1800" b="0" dirty="0" smtClean="0">
                <a:latin typeface="Calibri" pitchFamily="34" charset="0"/>
                <a:cs typeface="Calibri" pitchFamily="34" charset="0"/>
              </a:rPr>
              <a:t>на </a:t>
            </a:r>
            <a:r>
              <a:rPr lang="ru-RU" sz="1800" b="0" dirty="0">
                <a:latin typeface="Calibri" pitchFamily="34" charset="0"/>
                <a:cs typeface="Calibri" pitchFamily="34" charset="0"/>
              </a:rPr>
              <a:t>12</a:t>
            </a:r>
            <a:r>
              <a:rPr lang="en-US" sz="1800" b="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1800" b="0" dirty="0">
                <a:latin typeface="Calibri" pitchFamily="34" charset="0"/>
                <a:cs typeface="Calibri" pitchFamily="34" charset="0"/>
              </a:rPr>
              <a:t>человек</a:t>
            </a:r>
            <a:endParaRPr lang="ru-RU" sz="1800" b="0" dirty="0" smtClean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/>
              <a:buChar char="•"/>
            </a:pPr>
            <a:r>
              <a:rPr lang="ru-RU" sz="1800" b="0" dirty="0" smtClean="0">
                <a:latin typeface="Calibri" pitchFamily="34" charset="0"/>
                <a:cs typeface="Calibri" pitchFamily="34" charset="0"/>
              </a:rPr>
              <a:t>на 1 интернет-магазин </a:t>
            </a:r>
          </a:p>
          <a:p>
            <a:pPr algn="ctr"/>
            <a:r>
              <a:rPr lang="ru-RU" sz="1800" b="0" dirty="0" smtClean="0">
                <a:latin typeface="Calibri" pitchFamily="34" charset="0"/>
                <a:cs typeface="Calibri" pitchFamily="34" charset="0"/>
              </a:rPr>
              <a:t> </a:t>
            </a:r>
            <a:endParaRPr lang="ru-RU" sz="1800" b="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4" name="Изображение 2053" descr="bitrix24-cloud-logo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514600"/>
            <a:ext cx="3175000" cy="1857375"/>
          </a:xfrm>
          <a:prstGeom prst="rect">
            <a:avLst/>
          </a:prstGeom>
        </p:spPr>
      </p:pic>
      <p:cxnSp>
        <p:nvCxnSpPr>
          <p:cNvPr id="2056" name="Прямая со стрелкой 2055"/>
          <p:cNvCxnSpPr/>
          <p:nvPr/>
        </p:nvCxnSpPr>
        <p:spPr>
          <a:xfrm flipV="1">
            <a:off x="3029272" y="2845973"/>
            <a:ext cx="864096" cy="480053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5959624" y="2871962"/>
            <a:ext cx="885096" cy="501015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702" y="11273"/>
            <a:ext cx="3063298" cy="107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Аня\AppData\Local\Microsoft\Windows\Temporary Internet Files\Content.Outlook\36VJRQY6\line (2)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75" y="1206350"/>
            <a:ext cx="8915400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0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8530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48656"/>
            <a:ext cx="7667127" cy="4536504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05463"/>
            <a:ext cx="9144000" cy="45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702" y="11273"/>
            <a:ext cx="3063298" cy="107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31302" y="11273"/>
            <a:ext cx="5996882" cy="997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CRM</a:t>
            </a:r>
          </a:p>
        </p:txBody>
      </p:sp>
      <p:pic>
        <p:nvPicPr>
          <p:cNvPr id="9" name="Picture 2" descr="C:\Users\Natalia\Documents\Для презентаций\stickers-bullet\strelk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75" y="134076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Изображение 1"/>
          <p:cNvPicPr>
            <a:picLocks noChangeAspect="1"/>
          </p:cNvPicPr>
          <p:nvPr/>
        </p:nvPicPr>
        <p:blipFill rotWithShape="1">
          <a:blip r:embed="rId6"/>
          <a:srcRect l="21296" t="18902"/>
          <a:stretch/>
        </p:blipFill>
        <p:spPr>
          <a:xfrm>
            <a:off x="1043608" y="1556792"/>
            <a:ext cx="7196667" cy="4910063"/>
          </a:xfrm>
          <a:prstGeom prst="rect">
            <a:avLst/>
          </a:prstGeom>
          <a:ln>
            <a:solidFill>
              <a:srgbClr val="BFBFBF"/>
            </a:solidFill>
          </a:ln>
        </p:spPr>
      </p:pic>
      <p:pic>
        <p:nvPicPr>
          <p:cNvPr id="10" name="Picture 2" descr="C:\Users\Аня\AppData\Local\Microsoft\Windows\Temporary Internet Files\Content.Outlook\36VJRQY6\line (2)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75" y="1206350"/>
            <a:ext cx="8915400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5448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425720" y="221233"/>
            <a:ext cx="5802465" cy="7693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 smtClean="0">
                <a:latin typeface="Calibri" pitchFamily="34" charset="0"/>
                <a:cs typeface="Calibri" pitchFamily="34" charset="0"/>
              </a:rPr>
              <a:t>Обработка </a:t>
            </a:r>
            <a:r>
              <a:rPr lang="ru-RU" sz="2800" dirty="0">
                <a:latin typeface="Calibri" pitchFamily="34" charset="0"/>
                <a:cs typeface="Calibri" pitchFamily="34" charset="0"/>
              </a:rPr>
              <a:t>заказов интернет-магазина в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CRM </a:t>
            </a:r>
            <a:r>
              <a:rPr lang="ru-RU" sz="2800" b="1" dirty="0" smtClean="0">
                <a:latin typeface="Calibri" pitchFamily="34" charset="0"/>
                <a:cs typeface="Calibri" pitchFamily="34" charset="0"/>
              </a:rPr>
              <a:t> </a:t>
            </a:r>
            <a:endParaRPr lang="en-US" sz="2800" b="1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1" name="Picture 3" descr="C:\Users\Natalia\Documents\Для презентаций\stickers-bullet\strelk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96" y="1519627"/>
            <a:ext cx="304800" cy="309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Изображение 9" descr="10414682_l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0" t="34699" r="73299" b="34859"/>
          <a:stretch/>
        </p:blipFill>
        <p:spPr>
          <a:xfrm>
            <a:off x="827585" y="1796820"/>
            <a:ext cx="548277" cy="804674"/>
          </a:xfrm>
          <a:prstGeom prst="rect">
            <a:avLst/>
          </a:prstGeom>
        </p:spPr>
      </p:pic>
      <p:pic>
        <p:nvPicPr>
          <p:cNvPr id="12" name="Изображение 11" descr="6265583_s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905" y="3717034"/>
            <a:ext cx="449285" cy="659096"/>
          </a:xfrm>
          <a:prstGeom prst="rect">
            <a:avLst/>
          </a:prstGeom>
        </p:spPr>
      </p:pic>
      <p:pic>
        <p:nvPicPr>
          <p:cNvPr id="15" name="Изображение 14" descr="12840574_s.jp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3" t="14054" r="15471"/>
          <a:stretch/>
        </p:blipFill>
        <p:spPr>
          <a:xfrm>
            <a:off x="2195736" y="1412777"/>
            <a:ext cx="1073132" cy="1389085"/>
          </a:xfrm>
          <a:prstGeom prst="rect">
            <a:avLst/>
          </a:prstGeom>
        </p:spPr>
      </p:pic>
      <p:cxnSp>
        <p:nvCxnSpPr>
          <p:cNvPr id="18" name="Прямая со стрелкой 17"/>
          <p:cNvCxnSpPr/>
          <p:nvPr/>
        </p:nvCxnSpPr>
        <p:spPr>
          <a:xfrm>
            <a:off x="1547664" y="2276872"/>
            <a:ext cx="432048" cy="0"/>
          </a:xfrm>
          <a:prstGeom prst="straightConnector1">
            <a:avLst/>
          </a:prstGeom>
          <a:ln w="38100" cmpd="sng"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3581405" y="2276872"/>
            <a:ext cx="432048" cy="0"/>
          </a:xfrm>
          <a:prstGeom prst="straightConnector1">
            <a:avLst/>
          </a:prstGeom>
          <a:ln w="38100" cmpd="sng"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5652120" y="2276872"/>
            <a:ext cx="432048" cy="0"/>
          </a:xfrm>
          <a:prstGeom prst="straightConnector1">
            <a:avLst/>
          </a:prstGeom>
          <a:ln w="38100" cmpd="sng"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539552" y="4197085"/>
            <a:ext cx="432048" cy="0"/>
          </a:xfrm>
          <a:prstGeom prst="straightConnector1">
            <a:avLst/>
          </a:prstGeom>
          <a:ln w="38100" cmpd="sng"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Рисунок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35" t="12182" r="19465" b="24466"/>
          <a:stretch/>
        </p:blipFill>
        <p:spPr>
          <a:xfrm>
            <a:off x="1115617" y="3717033"/>
            <a:ext cx="896449" cy="731522"/>
          </a:xfrm>
          <a:prstGeom prst="roundRect">
            <a:avLst>
              <a:gd name="adj" fmla="val 3843"/>
            </a:avLst>
          </a:prstGeom>
          <a:solidFill>
            <a:srgbClr val="FFFFFF">
              <a:shade val="85000"/>
            </a:srgbClr>
          </a:solidFill>
          <a:ln>
            <a:solidFill>
              <a:srgbClr val="BFBFBF"/>
            </a:solidFill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24" name="Прямая со стрелкой 23"/>
          <p:cNvCxnSpPr/>
          <p:nvPr/>
        </p:nvCxnSpPr>
        <p:spPr>
          <a:xfrm>
            <a:off x="3923928" y="4197085"/>
            <a:ext cx="432048" cy="0"/>
          </a:xfrm>
          <a:prstGeom prst="straightConnector1">
            <a:avLst/>
          </a:prstGeom>
          <a:ln w="38100" cmpd="sng"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3983372" y="5253203"/>
            <a:ext cx="16114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latin typeface="Calibri" pitchFamily="34" charset="0"/>
                <a:cs typeface="Calibri" pitchFamily="34" charset="0"/>
              </a:rPr>
              <a:t>CRM: 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Сделка</a:t>
            </a: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ru-RU" sz="2000" dirty="0" smtClean="0">
                <a:latin typeface="Calibri" pitchFamily="34" charset="0"/>
                <a:cs typeface="Calibri" pitchFamily="34" charset="0"/>
              </a:rPr>
              <a:t>завершена</a:t>
            </a:r>
            <a:endParaRPr lang="ru-RU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355976" y="1700809"/>
            <a:ext cx="864096" cy="901778"/>
          </a:xfrm>
          <a:prstGeom prst="roundRect">
            <a:avLst>
              <a:gd name="adj" fmla="val 11203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299012" y="1892831"/>
            <a:ext cx="978024" cy="461665"/>
          </a:xfrm>
          <a:prstGeom prst="rect">
            <a:avLst/>
          </a:prstGeom>
          <a:ln>
            <a:noFill/>
            <a:prstDash val="lgDash"/>
          </a:ln>
        </p:spPr>
        <p:txBody>
          <a:bodyPr wrap="square">
            <a:spAutoFit/>
          </a:bodyPr>
          <a:lstStyle/>
          <a:p>
            <a:pPr algn="ctr"/>
            <a:r>
              <a:rPr lang="en-US" sz="24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CRM</a:t>
            </a:r>
            <a:endParaRPr lang="ru-RU" sz="4400" b="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pic>
        <p:nvPicPr>
          <p:cNvPr id="4" name="Изображение 3" descr="13216243_m.jpg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5" t="14476" r="24065" b="18893"/>
          <a:stretch/>
        </p:blipFill>
        <p:spPr>
          <a:xfrm>
            <a:off x="6228184" y="1700808"/>
            <a:ext cx="576064" cy="817875"/>
          </a:xfrm>
          <a:prstGeom prst="rect">
            <a:avLst/>
          </a:prstGeom>
        </p:spPr>
      </p:pic>
      <p:cxnSp>
        <p:nvCxnSpPr>
          <p:cNvPr id="28" name="Прямая со стрелкой 27"/>
          <p:cNvCxnSpPr/>
          <p:nvPr/>
        </p:nvCxnSpPr>
        <p:spPr>
          <a:xfrm>
            <a:off x="6948264" y="2276872"/>
            <a:ext cx="432048" cy="0"/>
          </a:xfrm>
          <a:prstGeom prst="straightConnector1">
            <a:avLst/>
          </a:prstGeom>
          <a:ln w="38100" cmpd="sng"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9" name="Изображение 28" descr="10414682_l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0" t="34699" r="73299" b="34859"/>
          <a:stretch/>
        </p:blipFill>
        <p:spPr>
          <a:xfrm>
            <a:off x="3203849" y="3813044"/>
            <a:ext cx="548277" cy="804674"/>
          </a:xfrm>
          <a:prstGeom prst="rect">
            <a:avLst/>
          </a:prstGeom>
        </p:spPr>
      </p:pic>
      <p:cxnSp>
        <p:nvCxnSpPr>
          <p:cNvPr id="30" name="Прямая со стрелкой 29"/>
          <p:cNvCxnSpPr/>
          <p:nvPr/>
        </p:nvCxnSpPr>
        <p:spPr>
          <a:xfrm>
            <a:off x="2267744" y="4197085"/>
            <a:ext cx="432048" cy="0"/>
          </a:xfrm>
          <a:prstGeom prst="straightConnector1">
            <a:avLst/>
          </a:prstGeom>
          <a:ln w="38100" cmpd="sng"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Изображение 5" descr="8411777_m.jpg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9" t="14901" r="3800" b="21873"/>
          <a:stretch/>
        </p:blipFill>
        <p:spPr>
          <a:xfrm>
            <a:off x="6228185" y="3717033"/>
            <a:ext cx="1521479" cy="738161"/>
          </a:xfrm>
          <a:prstGeom prst="rect">
            <a:avLst/>
          </a:prstGeom>
        </p:spPr>
      </p:pic>
      <p:cxnSp>
        <p:nvCxnSpPr>
          <p:cNvPr id="34" name="Прямая со стрелкой 33"/>
          <p:cNvCxnSpPr/>
          <p:nvPr/>
        </p:nvCxnSpPr>
        <p:spPr>
          <a:xfrm>
            <a:off x="5652120" y="4197085"/>
            <a:ext cx="432048" cy="0"/>
          </a:xfrm>
          <a:prstGeom prst="straightConnector1">
            <a:avLst/>
          </a:prstGeom>
          <a:ln w="38100" cmpd="sng"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3474384" y="5637245"/>
            <a:ext cx="432048" cy="0"/>
          </a:xfrm>
          <a:prstGeom prst="straightConnector1">
            <a:avLst/>
          </a:prstGeom>
          <a:ln w="38100" cmpd="sng"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539552" y="5637245"/>
            <a:ext cx="432048" cy="0"/>
          </a:xfrm>
          <a:prstGeom prst="straightConnector1">
            <a:avLst/>
          </a:prstGeom>
          <a:ln w="38100" cmpd="sng"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Прямоугольник 36"/>
          <p:cNvSpPr/>
          <p:nvPr/>
        </p:nvSpPr>
        <p:spPr>
          <a:xfrm>
            <a:off x="1043567" y="5253203"/>
            <a:ext cx="22908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atin typeface="Calibri" pitchFamily="34" charset="0"/>
                <a:cs typeface="Calibri" pitchFamily="34" charset="0"/>
              </a:rPr>
              <a:t>Интернет-магазин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:</a:t>
            </a:r>
            <a:endParaRPr lang="ru-RU" sz="2000" dirty="0" smtClean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ru-RU" sz="2000" dirty="0" smtClean="0">
                <a:latin typeface="Calibri" pitchFamily="34" charset="0"/>
                <a:cs typeface="Calibri" pitchFamily="34" charset="0"/>
              </a:rPr>
              <a:t>Заказ доставлен</a:t>
            </a:r>
            <a:endParaRPr lang="ru-RU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48" name="Прямоугольник 2047"/>
          <p:cNvSpPr/>
          <p:nvPr/>
        </p:nvSpPr>
        <p:spPr>
          <a:xfrm>
            <a:off x="3365382" y="2468893"/>
            <a:ext cx="86433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CommerceML</a:t>
            </a:r>
            <a:endParaRPr lang="ru-RU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" name="Изображение 1" descr="Снимок экрана 2012-05-16 в 19.52.32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700808"/>
            <a:ext cx="895234" cy="861473"/>
          </a:xfrm>
          <a:prstGeom prst="rect">
            <a:avLst/>
          </a:prstGeom>
        </p:spPr>
      </p:pic>
      <p:pic>
        <p:nvPicPr>
          <p:cNvPr id="32" name="Изображение 3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72000" y="3621021"/>
            <a:ext cx="936104" cy="950979"/>
          </a:xfrm>
          <a:prstGeom prst="rect">
            <a:avLst/>
          </a:prstGeom>
        </p:spPr>
      </p:pic>
      <p:pic>
        <p:nvPicPr>
          <p:cNvPr id="41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702" y="11273"/>
            <a:ext cx="3063298" cy="107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C:\Users\Аня\AppData\Local\Microsoft\Windows\Temporary Internet Files\Content.Outlook\36VJRQY6\line (2)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75" y="1206350"/>
            <a:ext cx="8915400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05463"/>
            <a:ext cx="9144000" cy="45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4777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425720" y="221233"/>
            <a:ext cx="574648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900" dirty="0" smtClean="0">
                <a:latin typeface="Calibri" pitchFamily="34" charset="0"/>
                <a:cs typeface="Calibri" pitchFamily="34" charset="0"/>
              </a:rPr>
              <a:t>Заказ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900" dirty="0" smtClean="0">
                <a:latin typeface="Calibri" pitchFamily="34" charset="0"/>
                <a:cs typeface="Calibri" pitchFamily="34" charset="0"/>
              </a:rPr>
              <a:t>из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900" dirty="0" smtClean="0">
                <a:latin typeface="Calibri" pitchFamily="34" charset="0"/>
                <a:cs typeface="Calibri" pitchFamily="34" charset="0"/>
              </a:rPr>
              <a:t>CRM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900" dirty="0" smtClean="0">
                <a:latin typeface="Calibri" pitchFamily="34" charset="0"/>
                <a:cs typeface="Calibri" pitchFamily="34" charset="0"/>
              </a:rPr>
              <a:t>в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900" dirty="0" smtClean="0">
                <a:latin typeface="Calibri" pitchFamily="34" charset="0"/>
                <a:cs typeface="Calibri" pitchFamily="34" charset="0"/>
              </a:rPr>
              <a:t>интернет-магазине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 </a:t>
            </a:r>
            <a:endParaRPr lang="ru-RU" sz="2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Изображение 3" descr="10414682_l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0" t="34699" r="73299" b="34859"/>
          <a:stretch/>
        </p:blipFill>
        <p:spPr>
          <a:xfrm>
            <a:off x="875459" y="1931796"/>
            <a:ext cx="548277" cy="763009"/>
          </a:xfrm>
          <a:prstGeom prst="rect">
            <a:avLst/>
          </a:prstGeom>
        </p:spPr>
      </p:pic>
      <p:pic>
        <p:nvPicPr>
          <p:cNvPr id="6" name="Изображение 5" descr="10414682_l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072"/>
          <a:stretch/>
        </p:blipFill>
        <p:spPr>
          <a:xfrm>
            <a:off x="4523580" y="1524000"/>
            <a:ext cx="1944216" cy="1216002"/>
          </a:xfrm>
          <a:prstGeom prst="rect">
            <a:avLst/>
          </a:prstGeom>
        </p:spPr>
      </p:pic>
      <p:pic>
        <p:nvPicPr>
          <p:cNvPr id="8" name="Изображение 7" descr="6265583_s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515" y="1739775"/>
            <a:ext cx="449285" cy="624969"/>
          </a:xfrm>
          <a:prstGeom prst="rect">
            <a:avLst/>
          </a:prstGeom>
        </p:spPr>
      </p:pic>
      <p:pic>
        <p:nvPicPr>
          <p:cNvPr id="10" name="Изображение 9" descr="12840545_s.jp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5" t="14485" r="15738"/>
          <a:stretch/>
        </p:blipFill>
        <p:spPr>
          <a:xfrm>
            <a:off x="2555776" y="1907334"/>
            <a:ext cx="1034300" cy="1159412"/>
          </a:xfrm>
          <a:prstGeom prst="rect">
            <a:avLst/>
          </a:prstGeom>
        </p:spPr>
      </p:pic>
      <p:pic>
        <p:nvPicPr>
          <p:cNvPr id="11" name="Изображение 10" descr="12840574_s.jpg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3" t="14054" r="15471"/>
          <a:stretch/>
        </p:blipFill>
        <p:spPr>
          <a:xfrm>
            <a:off x="7308304" y="1758645"/>
            <a:ext cx="1073132" cy="1317160"/>
          </a:xfrm>
          <a:prstGeom prst="rect">
            <a:avLst/>
          </a:prstGeom>
        </p:spPr>
      </p:pic>
      <p:cxnSp>
        <p:nvCxnSpPr>
          <p:cNvPr id="14" name="Прямая со стрелкой 13"/>
          <p:cNvCxnSpPr/>
          <p:nvPr/>
        </p:nvCxnSpPr>
        <p:spPr>
          <a:xfrm>
            <a:off x="1907704" y="2388094"/>
            <a:ext cx="432048" cy="0"/>
          </a:xfrm>
          <a:prstGeom prst="straightConnector1">
            <a:avLst/>
          </a:prstGeom>
          <a:ln w="38100" cmpd="sng"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3923928" y="2388094"/>
            <a:ext cx="432048" cy="0"/>
          </a:xfrm>
          <a:prstGeom prst="straightConnector1">
            <a:avLst/>
          </a:prstGeom>
          <a:ln w="38100" cmpd="sng"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Плюс 17"/>
          <p:cNvSpPr/>
          <p:nvPr/>
        </p:nvSpPr>
        <p:spPr>
          <a:xfrm>
            <a:off x="4572000" y="2542405"/>
            <a:ext cx="283404" cy="273000"/>
          </a:xfrm>
          <a:prstGeom prst="mathPlus">
            <a:avLst>
              <a:gd name="adj1" fmla="val 28310"/>
            </a:avLst>
          </a:prstGeom>
          <a:solidFill>
            <a:srgbClr val="48B8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6588224" y="2388094"/>
            <a:ext cx="432048" cy="0"/>
          </a:xfrm>
          <a:prstGeom prst="straightConnector1">
            <a:avLst/>
          </a:prstGeom>
          <a:ln w="38100" cmpd="sng"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755576" y="4596340"/>
            <a:ext cx="432048" cy="0"/>
          </a:xfrm>
          <a:prstGeom prst="straightConnector1">
            <a:avLst/>
          </a:prstGeom>
          <a:ln w="38100" cmpd="sng"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Рисунок 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35" t="12182" r="19465" b="24466"/>
          <a:stretch/>
        </p:blipFill>
        <p:spPr>
          <a:xfrm>
            <a:off x="1358192" y="3960844"/>
            <a:ext cx="1613608" cy="1248561"/>
          </a:xfrm>
          <a:prstGeom prst="roundRect">
            <a:avLst>
              <a:gd name="adj" fmla="val 3843"/>
            </a:avLst>
          </a:prstGeom>
          <a:solidFill>
            <a:srgbClr val="FFFFFF">
              <a:shade val="85000"/>
            </a:srgbClr>
          </a:solidFill>
          <a:ln>
            <a:solidFill>
              <a:srgbClr val="BFBFBF"/>
            </a:solidFill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25" name="Прямая со стрелкой 24"/>
          <p:cNvCxnSpPr/>
          <p:nvPr/>
        </p:nvCxnSpPr>
        <p:spPr>
          <a:xfrm>
            <a:off x="3275856" y="4596340"/>
            <a:ext cx="432048" cy="0"/>
          </a:xfrm>
          <a:prstGeom prst="straightConnector1">
            <a:avLst/>
          </a:prstGeom>
          <a:ln w="38100" cmpd="sng"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3825433" y="4168501"/>
            <a:ext cx="16114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latin typeface="Calibri" pitchFamily="34" charset="0"/>
                <a:cs typeface="Calibri" pitchFamily="34" charset="0"/>
              </a:rPr>
              <a:t>CRM: </a:t>
            </a:r>
            <a:r>
              <a:rPr lang="ru-RU" sz="2000" dirty="0">
                <a:latin typeface="Calibri" pitchFamily="34" charset="0"/>
                <a:cs typeface="Calibri" pitchFamily="34" charset="0"/>
              </a:rPr>
              <a:t>С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делка</a:t>
            </a:r>
          </a:p>
          <a:p>
            <a:pPr algn="ctr"/>
            <a:r>
              <a:rPr lang="ru-RU" sz="2000" dirty="0" smtClean="0">
                <a:latin typeface="Calibri" pitchFamily="34" charset="0"/>
                <a:cs typeface="Calibri" pitchFamily="34" charset="0"/>
              </a:rPr>
              <a:t>завершена</a:t>
            </a:r>
            <a:endParaRPr lang="ru-RU" sz="2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6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702" y="11273"/>
            <a:ext cx="3063298" cy="107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Аня\AppData\Local\Microsoft\Windows\Temporary Internet Files\Content.Outlook\36VJRQY6\line (2)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75" y="1206350"/>
            <a:ext cx="8915400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05463"/>
            <a:ext cx="9144000" cy="45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9858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425720" y="221233"/>
            <a:ext cx="6758528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900" b="1" dirty="0">
                <a:latin typeface="Calibri" pitchFamily="34" charset="0"/>
                <a:cs typeface="Calibri" pitchFamily="34" charset="0"/>
              </a:rPr>
              <a:t>Конструктор</a:t>
            </a:r>
            <a:r>
              <a:rPr lang="ru-RU" sz="28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2900" b="1" dirty="0">
                <a:latin typeface="Calibri" pitchFamily="34" charset="0"/>
                <a:cs typeface="Calibri" pitchFamily="34" charset="0"/>
              </a:rPr>
              <a:t>отчетов</a:t>
            </a:r>
            <a:r>
              <a:rPr lang="ru-RU" sz="28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2800" dirty="0">
                <a:latin typeface="Calibri" pitchFamily="34" charset="0"/>
                <a:cs typeface="Calibri" pitchFamily="34" charset="0"/>
              </a:rPr>
              <a:t>в </a:t>
            </a:r>
            <a:r>
              <a:rPr lang="ru-RU" sz="2900" b="1" dirty="0">
                <a:latin typeface="Calibri" pitchFamily="34" charset="0"/>
                <a:cs typeface="Calibri" pitchFamily="34" charset="0"/>
              </a:rPr>
              <a:t>CRM</a:t>
            </a:r>
            <a:r>
              <a:rPr lang="ru-RU" sz="2800" b="1" dirty="0">
                <a:latin typeface="Calibri" pitchFamily="34" charset="0"/>
                <a:cs typeface="Calibri" pitchFamily="34" charset="0"/>
              </a:rPr>
              <a:t> </a:t>
            </a:r>
            <a:endParaRPr lang="en-US" sz="2800" b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28837" y="1288052"/>
            <a:ext cx="4561560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</a:pPr>
            <a:r>
              <a:rPr lang="ru-RU" sz="2400" b="1" dirty="0" smtClean="0">
                <a:latin typeface="Calibri" pitchFamily="34" charset="0"/>
                <a:cs typeface="Calibri" pitchFamily="34" charset="0"/>
              </a:rPr>
              <a:t>Восемь типовых отчетов:</a:t>
            </a:r>
          </a:p>
          <a:p>
            <a:pPr marL="285750" indent="-285750">
              <a:spcBef>
                <a:spcPts val="400"/>
              </a:spcBef>
              <a:buFont typeface="Arial"/>
              <a:buChar char="•"/>
            </a:pPr>
            <a:r>
              <a:rPr lang="ru-RU" sz="2400" b="0" dirty="0">
                <a:latin typeface="Calibri" pitchFamily="34" charset="0"/>
                <a:cs typeface="Calibri" pitchFamily="34" charset="0"/>
              </a:rPr>
              <a:t>Выигранные сделки         </a:t>
            </a:r>
          </a:p>
          <a:p>
            <a:pPr marL="285750" indent="-285750">
              <a:spcBef>
                <a:spcPts val="400"/>
              </a:spcBef>
              <a:buFont typeface="Arial"/>
              <a:buChar char="•"/>
            </a:pPr>
            <a:r>
              <a:rPr lang="ru-RU" sz="2400" b="0" dirty="0">
                <a:latin typeface="Calibri" pitchFamily="34" charset="0"/>
                <a:cs typeface="Calibri" pitchFamily="34" charset="0"/>
              </a:rPr>
              <a:t>Доходность по товарам         </a:t>
            </a:r>
          </a:p>
          <a:p>
            <a:pPr marL="285750" indent="-285750">
              <a:spcBef>
                <a:spcPts val="400"/>
              </a:spcBef>
              <a:buFont typeface="Arial"/>
              <a:buChar char="•"/>
            </a:pPr>
            <a:r>
              <a:rPr lang="ru-RU" sz="2400" b="0" dirty="0" smtClean="0">
                <a:latin typeface="Calibri" pitchFamily="34" charset="0"/>
                <a:cs typeface="Calibri" pitchFamily="34" charset="0"/>
              </a:rPr>
              <a:t>Объем </a:t>
            </a:r>
            <a:r>
              <a:rPr lang="ru-RU" sz="2400" b="0" dirty="0">
                <a:latin typeface="Calibri" pitchFamily="34" charset="0"/>
                <a:cs typeface="Calibri" pitchFamily="34" charset="0"/>
              </a:rPr>
              <a:t>сделок по контактам         </a:t>
            </a:r>
          </a:p>
          <a:p>
            <a:pPr marL="285750" indent="-285750">
              <a:spcBef>
                <a:spcPts val="400"/>
              </a:spcBef>
              <a:buFont typeface="Arial"/>
              <a:buChar char="•"/>
            </a:pPr>
            <a:r>
              <a:rPr lang="ru-RU" sz="2400" b="0" dirty="0" smtClean="0">
                <a:latin typeface="Calibri" pitchFamily="34" charset="0"/>
                <a:cs typeface="Calibri" pitchFamily="34" charset="0"/>
              </a:rPr>
              <a:t>Объем </a:t>
            </a:r>
            <a:r>
              <a:rPr lang="ru-RU" sz="2400" b="0" dirty="0">
                <a:latin typeface="Calibri" pitchFamily="34" charset="0"/>
                <a:cs typeface="Calibri" pitchFamily="34" charset="0"/>
              </a:rPr>
              <a:t>сделок по компаниям         </a:t>
            </a:r>
          </a:p>
          <a:p>
            <a:pPr marL="285750" indent="-285750">
              <a:spcBef>
                <a:spcPts val="400"/>
              </a:spcBef>
              <a:buFont typeface="Arial"/>
              <a:buChar char="•"/>
            </a:pPr>
            <a:r>
              <a:rPr lang="ru-RU" sz="2400" b="0" dirty="0" smtClean="0">
                <a:latin typeface="Calibri" pitchFamily="34" charset="0"/>
                <a:cs typeface="Calibri" pitchFamily="34" charset="0"/>
              </a:rPr>
              <a:t>Объем </a:t>
            </a:r>
            <a:r>
              <a:rPr lang="ru-RU" sz="2400" b="0" dirty="0">
                <a:latin typeface="Calibri" pitchFamily="34" charset="0"/>
                <a:cs typeface="Calibri" pitchFamily="34" charset="0"/>
              </a:rPr>
              <a:t>сделок по менеджерам         </a:t>
            </a:r>
          </a:p>
          <a:p>
            <a:pPr marL="285750" indent="-285750">
              <a:spcBef>
                <a:spcPts val="400"/>
              </a:spcBef>
              <a:buFont typeface="Arial"/>
              <a:buChar char="•"/>
            </a:pPr>
            <a:r>
              <a:rPr lang="ru-RU" sz="2400" b="0" dirty="0">
                <a:latin typeface="Calibri" pitchFamily="34" charset="0"/>
                <a:cs typeface="Calibri" pitchFamily="34" charset="0"/>
              </a:rPr>
              <a:t>Ожидаемые продажи     </a:t>
            </a:r>
          </a:p>
          <a:p>
            <a:pPr marL="285750" indent="-285750">
              <a:spcBef>
                <a:spcPts val="400"/>
              </a:spcBef>
              <a:buFont typeface="Arial"/>
              <a:buChar char="•"/>
            </a:pPr>
            <a:r>
              <a:rPr lang="ru-RU" sz="2400" b="0" dirty="0">
                <a:latin typeface="Calibri" pitchFamily="34" charset="0"/>
                <a:cs typeface="Calibri" pitchFamily="34" charset="0"/>
              </a:rPr>
              <a:t>Просроченные сделки         </a:t>
            </a:r>
          </a:p>
          <a:p>
            <a:pPr marL="285750" indent="-285750">
              <a:spcBef>
                <a:spcPts val="400"/>
              </a:spcBef>
              <a:buFont typeface="Arial"/>
              <a:buChar char="•"/>
            </a:pPr>
            <a:r>
              <a:rPr lang="ru-RU" sz="2400" b="0" dirty="0">
                <a:latin typeface="Calibri" pitchFamily="34" charset="0"/>
                <a:cs typeface="Calibri" pitchFamily="34" charset="0"/>
              </a:rPr>
              <a:t>Распределение сделок по </a:t>
            </a:r>
            <a:r>
              <a:rPr lang="ru-RU" sz="2400" b="0" dirty="0" smtClean="0">
                <a:latin typeface="Calibri" pitchFamily="34" charset="0"/>
                <a:cs typeface="Calibri" pitchFamily="34" charset="0"/>
              </a:rPr>
              <a:t>стадиям</a:t>
            </a:r>
          </a:p>
          <a:p>
            <a:pPr marL="285750" indent="-285750">
              <a:spcBef>
                <a:spcPts val="400"/>
              </a:spcBef>
              <a:buFont typeface="Arial"/>
              <a:buChar char="•"/>
            </a:pPr>
            <a:r>
              <a:rPr lang="ru-RU" sz="2400" b="0" dirty="0" smtClean="0">
                <a:latin typeface="Calibri" pitchFamily="34" charset="0"/>
                <a:cs typeface="Calibri" pitchFamily="34" charset="0"/>
              </a:rPr>
              <a:t>Возможность создавать любые свои</a:t>
            </a: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3752" y="1567181"/>
            <a:ext cx="3790696" cy="288747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9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05463"/>
            <a:ext cx="9144000" cy="45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702" y="11273"/>
            <a:ext cx="3063298" cy="107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Natalia\Documents\Для презентаций\stickers-bullet\strelka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75" y="134076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Аня\AppData\Local\Microsoft\Windows\Temporary Internet Files\Content.Outlook\36VJRQY6\line (2)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75" y="1206350"/>
            <a:ext cx="8915400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4758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425720" y="221233"/>
            <a:ext cx="6758528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900" b="1" dirty="0">
                <a:latin typeface="Calibri" pitchFamily="34" charset="0"/>
                <a:cs typeface="Calibri" pitchFamily="34" charset="0"/>
              </a:rPr>
              <a:t>Веб-формы</a:t>
            </a:r>
            <a:r>
              <a:rPr lang="ru-RU" sz="2800" b="1" dirty="0">
                <a:latin typeface="Calibri" pitchFamily="34" charset="0"/>
                <a:cs typeface="Calibri" pitchFamily="34" charset="0"/>
              </a:rPr>
              <a:t> + </a:t>
            </a:r>
            <a:r>
              <a:rPr lang="ru-RU" sz="2900" b="1" dirty="0">
                <a:latin typeface="Calibri" pitchFamily="34" charset="0"/>
                <a:cs typeface="Calibri" pitchFamily="34" charset="0"/>
              </a:rPr>
              <a:t>CRM</a:t>
            </a:r>
            <a:r>
              <a:rPr lang="ru-RU" sz="2800" b="1" dirty="0">
                <a:latin typeface="Calibri" pitchFamily="34" charset="0"/>
                <a:cs typeface="Calibri" pitchFamily="34" charset="0"/>
              </a:rPr>
              <a:t> </a:t>
            </a:r>
            <a:endParaRPr lang="en-US" sz="2800" b="1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" name="Изображение 10" descr="Снимок экрана 2012-05-16 в 19.32.3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68760"/>
            <a:ext cx="4680520" cy="4374726"/>
          </a:xfrm>
          <a:prstGeom prst="rect">
            <a:avLst/>
          </a:prstGeom>
        </p:spPr>
      </p:pic>
      <p:pic>
        <p:nvPicPr>
          <p:cNvPr id="9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05463"/>
            <a:ext cx="9144000" cy="45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702" y="11273"/>
            <a:ext cx="3063298" cy="107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Natalia\Documents\Для презентаций\stickers-bullet\strelka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9399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72362" y="5883544"/>
            <a:ext cx="78474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0" dirty="0">
                <a:latin typeface="Calibri" pitchFamily="34" charset="0"/>
                <a:cs typeface="Calibri" pitchFamily="34" charset="0"/>
              </a:rPr>
              <a:t>Результаты веб-форм с сайта можно автоматически выгружать в CRM.</a:t>
            </a:r>
          </a:p>
        </p:txBody>
      </p:sp>
      <p:pic>
        <p:nvPicPr>
          <p:cNvPr id="14" name="Picture 2" descr="C:\Users\Аня\AppData\Local\Microsoft\Windows\Temporary Internet Files\Content.Outlook\36VJRQY6\line (2)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75" y="1206350"/>
            <a:ext cx="8915400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792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032160" y="2487580"/>
            <a:ext cx="1346256" cy="1318253"/>
          </a:xfrm>
          <a:prstGeom prst="roundRect">
            <a:avLst>
              <a:gd name="adj" fmla="val 11203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425720" y="221233"/>
            <a:ext cx="6758528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900" b="1" dirty="0" smtClean="0">
                <a:latin typeface="Calibri" pitchFamily="34" charset="0"/>
                <a:cs typeface="Calibri" pitchFamily="34" charset="0"/>
              </a:rPr>
              <a:t>Интернет-магазин</a:t>
            </a:r>
            <a:r>
              <a:rPr lang="ru-RU" sz="2800" b="1" dirty="0" smtClean="0">
                <a:latin typeface="Calibri" pitchFamily="34" charset="0"/>
                <a:cs typeface="Calibri" pitchFamily="34" charset="0"/>
              </a:rPr>
              <a:t> + </a:t>
            </a:r>
            <a:r>
              <a:rPr lang="en-US" sz="2900" b="1" dirty="0" smtClean="0">
                <a:latin typeface="Calibri" pitchFamily="34" charset="0"/>
                <a:cs typeface="Calibri" pitchFamily="34" charset="0"/>
              </a:rPr>
              <a:t>CRM</a:t>
            </a: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 + </a:t>
            </a:r>
            <a:r>
              <a:rPr lang="ru-RU" sz="2800" b="1" dirty="0" smtClean="0">
                <a:latin typeface="Calibri" pitchFamily="34" charset="0"/>
                <a:cs typeface="Calibri" pitchFamily="34" charset="0"/>
              </a:rPr>
              <a:t>«</a:t>
            </a:r>
            <a:r>
              <a:rPr lang="en-US" sz="2900" b="1" dirty="0" smtClean="0">
                <a:latin typeface="Calibri" pitchFamily="34" charset="0"/>
                <a:cs typeface="Calibri" pitchFamily="34" charset="0"/>
              </a:rPr>
              <a:t>1C</a:t>
            </a:r>
            <a:r>
              <a:rPr lang="ru-RU" sz="2800" b="1" dirty="0" smtClean="0">
                <a:latin typeface="Calibri" pitchFamily="34" charset="0"/>
                <a:cs typeface="Calibri" pitchFamily="34" charset="0"/>
              </a:rPr>
              <a:t>»</a:t>
            </a:r>
            <a:endParaRPr lang="en-US" sz="2800" b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1328" y="4862980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0" dirty="0" smtClean="0">
                <a:latin typeface="Calibri" pitchFamily="34" charset="0"/>
                <a:cs typeface="Calibri" pitchFamily="34" charset="0"/>
              </a:rPr>
              <a:t>Комплексное решение для построения эффективных интернет-продаж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01880" y="2766504"/>
            <a:ext cx="1418348" cy="707886"/>
          </a:xfrm>
          <a:prstGeom prst="rect">
            <a:avLst/>
          </a:prstGeom>
          <a:ln>
            <a:noFill/>
            <a:prstDash val="lgDash"/>
          </a:ln>
        </p:spPr>
        <p:txBody>
          <a:bodyPr wrap="square">
            <a:spAutoFit/>
          </a:bodyPr>
          <a:lstStyle/>
          <a:p>
            <a:pPr algn="ctr"/>
            <a:r>
              <a:rPr lang="en-US" sz="40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CRM</a:t>
            </a:r>
            <a:endParaRPr lang="ru-RU" sz="4400" b="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9840" y="2377440"/>
            <a:ext cx="1508760" cy="1508760"/>
          </a:xfrm>
          <a:prstGeom prst="rect">
            <a:avLst/>
          </a:prstGeom>
        </p:spPr>
      </p:pic>
      <p:pic>
        <p:nvPicPr>
          <p:cNvPr id="10" name="Изображение 9" descr="box-bus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776" y="1814068"/>
            <a:ext cx="2595294" cy="2757932"/>
          </a:xfrm>
          <a:prstGeom prst="rect">
            <a:avLst/>
          </a:prstGeom>
        </p:spPr>
      </p:pic>
      <p:cxnSp>
        <p:nvCxnSpPr>
          <p:cNvPr id="12" name="Прямая со стрелкой 11"/>
          <p:cNvCxnSpPr/>
          <p:nvPr/>
        </p:nvCxnSpPr>
        <p:spPr>
          <a:xfrm>
            <a:off x="5374536" y="3140968"/>
            <a:ext cx="864096" cy="0"/>
          </a:xfrm>
          <a:prstGeom prst="straightConnector1">
            <a:avLst/>
          </a:prstGeom>
          <a:ln w="28575" cmpd="sng">
            <a:solidFill>
              <a:schemeClr val="tx1">
                <a:lumMod val="75000"/>
                <a:lumOff val="25000"/>
              </a:schemeClr>
            </a:solidFill>
            <a:prstDash val="solid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2583492" y="3140968"/>
            <a:ext cx="864096" cy="0"/>
          </a:xfrm>
          <a:prstGeom prst="straightConnector1">
            <a:avLst/>
          </a:prstGeom>
          <a:ln w="28575" cmpd="sng">
            <a:solidFill>
              <a:schemeClr val="tx1">
                <a:lumMod val="75000"/>
                <a:lumOff val="25000"/>
              </a:schemeClr>
            </a:solidFill>
            <a:prstDash val="solid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3" descr="C:\Users\Natalia\Documents\Для презентаций\stickers-bullet\strelk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24" y="5064870"/>
            <a:ext cx="304800" cy="309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702" y="11273"/>
            <a:ext cx="3063298" cy="107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Аня\AppData\Local\Microsoft\Windows\Temporary Internet Files\Content.Outlook\36VJRQY6\line (2)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75" y="1206350"/>
            <a:ext cx="8915400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0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0452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atalia\Downloads\9560810_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745" y="1066799"/>
            <a:ext cx="3852718" cy="578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TextBox 10"/>
          <p:cNvSpPr txBox="1">
            <a:spLocks noChangeArrowheads="1"/>
          </p:cNvSpPr>
          <p:nvPr/>
        </p:nvSpPr>
        <p:spPr bwMode="auto">
          <a:xfrm>
            <a:off x="304800" y="1524000"/>
            <a:ext cx="5833938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4000" b="0" dirty="0">
                <a:latin typeface="+mn-lt"/>
              </a:rPr>
              <a:t/>
            </a:r>
            <a:br>
              <a:rPr lang="ru-RU" sz="4000" b="0" dirty="0">
                <a:latin typeface="+mn-lt"/>
              </a:rPr>
            </a:br>
            <a:r>
              <a:rPr lang="ru-RU" sz="4400" b="0" dirty="0">
                <a:latin typeface="+mn-lt"/>
              </a:rPr>
              <a:t>Спасибо за внимание!</a:t>
            </a:r>
            <a:r>
              <a:rPr lang="en-US" sz="4400" b="0" dirty="0">
                <a:latin typeface="+mn-lt"/>
              </a:rPr>
              <a:t>  </a:t>
            </a:r>
            <a:endParaRPr lang="ru-RU" sz="4400" b="0" dirty="0" smtClean="0">
              <a:latin typeface="+mn-lt"/>
            </a:endParaRPr>
          </a:p>
          <a:p>
            <a:pPr eaLnBrk="1" hangingPunct="1"/>
            <a:r>
              <a:rPr lang="ru-RU" sz="4400" b="0" dirty="0" smtClean="0">
                <a:latin typeface="+mn-lt"/>
              </a:rPr>
              <a:t>Вопросы</a:t>
            </a:r>
            <a:r>
              <a:rPr lang="ru-RU" sz="4400" b="0" dirty="0">
                <a:latin typeface="+mn-lt"/>
              </a:rPr>
              <a:t>?</a:t>
            </a:r>
            <a:endParaRPr lang="en-US" sz="4400" b="0" dirty="0">
              <a:latin typeface="+mn-lt"/>
            </a:endParaRPr>
          </a:p>
        </p:txBody>
      </p:sp>
      <p:pic>
        <p:nvPicPr>
          <p:cNvPr id="7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05463"/>
            <a:ext cx="9144000" cy="45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Natalia\Documents\Для презентаций\stickers-bullet\sticker-lef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75"/>
            <a:ext cx="3063298" cy="107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5966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Natalia\Downloads\4844946_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" y="-12478"/>
            <a:ext cx="9154441" cy="6876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 bwMode="auto">
          <a:xfrm>
            <a:off x="4566061" y="-11875"/>
            <a:ext cx="4588824" cy="6875813"/>
          </a:xfrm>
          <a:prstGeom prst="rect">
            <a:avLst/>
          </a:prstGeom>
          <a:solidFill>
            <a:srgbClr val="FFFFFF">
              <a:alpha val="94118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992195" y="500063"/>
            <a:ext cx="4151804" cy="642937"/>
          </a:xfrm>
        </p:spPr>
        <p:txBody>
          <a:bodyPr/>
          <a:lstStyle/>
          <a:p>
            <a:pPr algn="l" eaLnBrk="1" hangingPunct="1"/>
            <a:r>
              <a:rPr lang="ru-RU" sz="2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Интернет-магазин -</a:t>
            </a:r>
            <a:r>
              <a:rPr lang="en-US" sz="2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это часть вашего бизнеса</a:t>
            </a:r>
            <a:endParaRPr lang="en-US" sz="28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2163" name="TextBox 8"/>
          <p:cNvSpPr txBox="1">
            <a:spLocks noChangeArrowheads="1"/>
          </p:cNvSpPr>
          <p:nvPr/>
        </p:nvSpPr>
        <p:spPr bwMode="auto">
          <a:xfrm>
            <a:off x="5029200" y="1600200"/>
            <a:ext cx="3962400" cy="4259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0" dirty="0">
                <a:latin typeface="Calibri" pitchFamily="34" charset="0"/>
                <a:cs typeface="Calibri" pitchFamily="34" charset="0"/>
              </a:rPr>
              <a:t>Интеграция с </a:t>
            </a:r>
            <a:r>
              <a:rPr lang="ru-RU" sz="4000" b="0" dirty="0" smtClean="0">
                <a:latin typeface="Calibri" pitchFamily="34" charset="0"/>
                <a:cs typeface="Calibri" pitchFamily="34" charset="0"/>
              </a:rPr>
              <a:t>1С </a:t>
            </a:r>
            <a:endParaRPr lang="ru-RU" sz="4000" b="0" dirty="0">
              <a:latin typeface="Calibri" pitchFamily="34" charset="0"/>
              <a:cs typeface="Calibri" pitchFamily="34" charset="0"/>
            </a:endParaRPr>
          </a:p>
          <a:p>
            <a:pPr algn="ctr" ea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>
                <a:latin typeface="Calibri" pitchFamily="34" charset="0"/>
                <a:cs typeface="Calibri" pitchFamily="34" charset="0"/>
              </a:rPr>
              <a:t>Безопасность</a:t>
            </a:r>
            <a:r>
              <a:rPr lang="ru-RU" sz="2000" b="0" dirty="0" smtClean="0">
                <a:latin typeface="Calibri" pitchFamily="34" charset="0"/>
                <a:cs typeface="Calibri" pitchFamily="34" charset="0"/>
              </a:rPr>
              <a:t>  </a:t>
            </a:r>
            <a:r>
              <a:rPr lang="ru-RU" sz="2800" b="0" dirty="0" smtClean="0">
                <a:latin typeface="Calibri" pitchFamily="34" charset="0"/>
                <a:cs typeface="Calibri" pitchFamily="34" charset="0"/>
              </a:rPr>
              <a:t>Управление 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Коммуникации</a:t>
            </a:r>
            <a:r>
              <a:rPr lang="ru-RU" sz="20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dirty="0">
                <a:latin typeface="Calibri" pitchFamily="34" charset="0"/>
                <a:cs typeface="Calibri" pitchFamily="34" charset="0"/>
              </a:rPr>
              <a:t>CMS</a:t>
            </a:r>
            <a:r>
              <a:rPr lang="ru-RU" sz="2000" b="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3200" b="0" dirty="0" smtClean="0">
                <a:latin typeface="Calibri" pitchFamily="34" charset="0"/>
                <a:cs typeface="Calibri" pitchFamily="34" charset="0"/>
              </a:rPr>
              <a:t>Мобильность </a:t>
            </a:r>
            <a:r>
              <a:rPr lang="ru-RU" sz="2400" b="0" dirty="0" err="1" smtClean="0">
                <a:latin typeface="Calibri" pitchFamily="34" charset="0"/>
                <a:cs typeface="Calibri" pitchFamily="34" charset="0"/>
              </a:rPr>
              <a:t>Многосайтовость</a:t>
            </a:r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5400" b="0" dirty="0" smtClean="0">
                <a:latin typeface="Calibri" pitchFamily="34" charset="0"/>
                <a:cs typeface="Calibri" pitchFamily="34" charset="0"/>
              </a:rPr>
              <a:t>CRM</a:t>
            </a:r>
            <a:r>
              <a:rPr lang="ru-RU" sz="5400" b="0" dirty="0" smtClean="0">
                <a:latin typeface="Calibri" pitchFamily="34" charset="0"/>
                <a:cs typeface="Calibri" pitchFamily="34" charset="0"/>
              </a:rPr>
              <a:t> </a:t>
            </a:r>
            <a:endParaRPr lang="ru-RU" sz="4000" b="0" dirty="0" smtClean="0">
              <a:latin typeface="Calibri" pitchFamily="34" charset="0"/>
              <a:cs typeface="Calibri" pitchFamily="34" charset="0"/>
            </a:endParaRPr>
          </a:p>
          <a:p>
            <a:pPr algn="ctr" eaLnBrk="1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2800" dirty="0" smtClean="0">
                <a:latin typeface="Calibri" pitchFamily="34" charset="0"/>
                <a:cs typeface="Calibri" pitchFamily="34" charset="0"/>
              </a:rPr>
              <a:t>Производительность</a:t>
            </a:r>
            <a:r>
              <a:rPr lang="ru-RU" sz="28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b="0" dirty="0" smtClean="0">
                <a:latin typeface="Calibri" pitchFamily="34" charset="0"/>
                <a:cs typeface="Calibri" pitchFamily="34" charset="0"/>
              </a:rPr>
              <a:t>Умный поиск</a:t>
            </a:r>
            <a:endParaRPr lang="ru-RU" sz="3200" b="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" name="Picture 4" descr="C:\Users\Natalia\Desktop\Для презентаций\stickers-bullet\arro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565" y="489154"/>
            <a:ext cx="26263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Natalia\Documents\Для презентаций\stickers-bullet\sticker-lef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" y="11273"/>
            <a:ext cx="3063298" cy="107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468400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75" y="-1980"/>
            <a:ext cx="9155070" cy="6859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 bwMode="auto">
          <a:xfrm>
            <a:off x="3957" y="2333500"/>
            <a:ext cx="9140044" cy="2252350"/>
          </a:xfrm>
          <a:prstGeom prst="rect">
            <a:avLst/>
          </a:prstGeom>
          <a:solidFill>
            <a:srgbClr val="FFFFFF">
              <a:alpha val="74902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3250" name="Заголовок 1"/>
          <p:cNvSpPr>
            <a:spLocks noGrp="1"/>
          </p:cNvSpPr>
          <p:nvPr>
            <p:ph type="title"/>
          </p:nvPr>
        </p:nvSpPr>
        <p:spPr>
          <a:xfrm>
            <a:off x="-1" y="2802575"/>
            <a:ext cx="9003475" cy="1143000"/>
          </a:xfrm>
        </p:spPr>
        <p:txBody>
          <a:bodyPr/>
          <a:lstStyle/>
          <a:p>
            <a:pPr algn="r"/>
            <a:r>
              <a:rPr lang="ru-RU" sz="6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Интеграция с «1С»</a:t>
            </a:r>
          </a:p>
        </p:txBody>
      </p:sp>
      <p:pic>
        <p:nvPicPr>
          <p:cNvPr id="7" name="Picture 2" descr="C:\Users\Natalia\Documents\Для презентаций\stickers-bullet\sticker-lef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" y="11273"/>
            <a:ext cx="3063298" cy="107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Natalia\Documents\Для презентаций\stickers-bullet\strelk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7860" y="238450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50650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74992" y="1393463"/>
            <a:ext cx="849788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600" dirty="0" smtClean="0">
                <a:latin typeface="+mn-lt"/>
              </a:rPr>
              <a:t>«</a:t>
            </a:r>
            <a:r>
              <a:rPr lang="ru-RU" sz="1800" dirty="0" smtClean="0">
                <a:latin typeface="+mn-lt"/>
              </a:rPr>
              <a:t>1С:Предприятие 8.2»</a:t>
            </a:r>
            <a:r>
              <a:rPr lang="ru-RU" sz="1800" b="0" dirty="0" smtClean="0">
                <a:latin typeface="+mn-lt"/>
              </a:rPr>
              <a:t> и </a:t>
            </a:r>
            <a:r>
              <a:rPr lang="ru-RU" sz="1800" dirty="0" smtClean="0">
                <a:latin typeface="+mn-lt"/>
              </a:rPr>
              <a:t>«1С-Битрикс: Управление сайтом»</a:t>
            </a:r>
            <a:r>
              <a:rPr lang="ru-RU" sz="1800" b="0" dirty="0" smtClean="0">
                <a:latin typeface="+mn-lt"/>
              </a:rPr>
              <a:t> редакции «Малый бизнес», «Бизнес» и «Бизнес веб-кластер» полностью интегрированы на уровне обмена данными.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74992" y="2478881"/>
            <a:ext cx="4483100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800" dirty="0" smtClean="0">
                <a:latin typeface="+mn-lt"/>
              </a:rPr>
              <a:t>Решаемые бизнес-задачи:</a:t>
            </a:r>
          </a:p>
          <a:p>
            <a:pPr eaLnBrk="1" hangingPunct="1">
              <a:defRPr/>
            </a:pPr>
            <a:endParaRPr lang="ru-RU" sz="1800" dirty="0" smtClean="0">
              <a:latin typeface="+mn-lt"/>
            </a:endParaRPr>
          </a:p>
          <a:p>
            <a:pPr eaLnBrk="1" hangingPunct="1">
              <a:defRPr/>
            </a:pPr>
            <a:r>
              <a:rPr lang="en-US" sz="1800" dirty="0" smtClean="0">
                <a:latin typeface="+mn-lt"/>
              </a:rPr>
              <a:t>I.</a:t>
            </a:r>
            <a:r>
              <a:rPr lang="ru-RU" sz="1800" dirty="0" smtClean="0">
                <a:latin typeface="+mn-lt"/>
              </a:rPr>
              <a:t> Публикация и обновление данных:</a:t>
            </a:r>
            <a:endParaRPr lang="en-US" sz="1800" dirty="0" smtClean="0">
              <a:latin typeface="+mn-lt"/>
            </a:endParaRPr>
          </a:p>
          <a:p>
            <a:pPr eaLnBrk="1" hangingPunct="1">
              <a:defRPr/>
            </a:pPr>
            <a:endParaRPr lang="ru-RU" sz="1800" dirty="0" smtClean="0">
              <a:latin typeface="+mn-lt"/>
            </a:endParaRPr>
          </a:p>
          <a:p>
            <a:pPr eaLnBrk="1" hangingPunct="1">
              <a:buSzPct val="70000"/>
              <a:buFontTx/>
              <a:buChar char="•"/>
              <a:defRPr/>
            </a:pPr>
            <a:r>
              <a:rPr lang="en-US" sz="1800" dirty="0" smtClean="0">
                <a:latin typeface="+mn-lt"/>
              </a:rPr>
              <a:t> </a:t>
            </a:r>
            <a:r>
              <a:rPr lang="ru-RU" sz="1800" b="0" dirty="0" smtClean="0">
                <a:latin typeface="+mn-lt"/>
              </a:rPr>
              <a:t>прайс-листа</a:t>
            </a:r>
          </a:p>
          <a:p>
            <a:pPr eaLnBrk="1" hangingPunct="1">
              <a:buSzPct val="70000"/>
              <a:buFontTx/>
              <a:buChar char="•"/>
              <a:defRPr/>
            </a:pPr>
            <a:r>
              <a:rPr lang="ru-RU" sz="1800" b="0" dirty="0" smtClean="0">
                <a:latin typeface="+mn-lt"/>
              </a:rPr>
              <a:t> каталога товаров</a:t>
            </a:r>
          </a:p>
          <a:p>
            <a:pPr eaLnBrk="1" hangingPunct="1">
              <a:buSzPct val="70000"/>
              <a:buFontTx/>
              <a:buChar char="•"/>
              <a:defRPr/>
            </a:pPr>
            <a:r>
              <a:rPr lang="en-US" sz="1800" b="0" dirty="0" smtClean="0">
                <a:latin typeface="+mn-lt"/>
              </a:rPr>
              <a:t> </a:t>
            </a:r>
            <a:r>
              <a:rPr lang="ru-RU" sz="1800" b="0" dirty="0" smtClean="0">
                <a:latin typeface="+mn-lt"/>
              </a:rPr>
              <a:t>цен (розничных, оптовых, дилерских)</a:t>
            </a:r>
          </a:p>
          <a:p>
            <a:pPr eaLnBrk="1" hangingPunct="1">
              <a:buSzPct val="70000"/>
              <a:buFontTx/>
              <a:buChar char="•"/>
              <a:defRPr/>
            </a:pPr>
            <a:r>
              <a:rPr lang="ru-RU" sz="1800" b="0" dirty="0" smtClean="0">
                <a:latin typeface="+mn-lt"/>
              </a:rPr>
              <a:t> остатков на складе</a:t>
            </a:r>
          </a:p>
          <a:p>
            <a:pPr eaLnBrk="1" hangingPunct="1">
              <a:buFontTx/>
              <a:buChar char="•"/>
              <a:defRPr/>
            </a:pPr>
            <a:endParaRPr lang="ru-RU" sz="1800" dirty="0" smtClean="0">
              <a:latin typeface="+mn-lt"/>
            </a:endParaRPr>
          </a:p>
          <a:p>
            <a:pPr eaLnBrk="1" hangingPunct="1">
              <a:defRPr/>
            </a:pPr>
            <a:r>
              <a:rPr lang="en-US" sz="1800" dirty="0" smtClean="0">
                <a:latin typeface="+mn-lt"/>
              </a:rPr>
              <a:t>II.</a:t>
            </a:r>
            <a:r>
              <a:rPr lang="ru-RU" sz="1800" dirty="0" smtClean="0">
                <a:latin typeface="+mn-lt"/>
              </a:rPr>
              <a:t> Прием и обработка заказов</a:t>
            </a:r>
          </a:p>
          <a:p>
            <a:pPr eaLnBrk="1" hangingPunct="1">
              <a:defRPr/>
            </a:pPr>
            <a:endParaRPr lang="ru-RU" sz="1800" b="0" dirty="0" smtClean="0">
              <a:latin typeface="+mn-lt"/>
            </a:endParaRPr>
          </a:p>
          <a:p>
            <a:pPr eaLnBrk="1" hangingPunct="1">
              <a:defRPr/>
            </a:pPr>
            <a:r>
              <a:rPr lang="ru-RU" sz="1800" b="0" dirty="0" smtClean="0">
                <a:latin typeface="+mn-lt"/>
              </a:rPr>
              <a:t>Поддерживаются различные бизнес-модели</a:t>
            </a:r>
            <a:r>
              <a:rPr lang="ru-RU" sz="1700" b="0" dirty="0" smtClean="0">
                <a:latin typeface="+mn-lt"/>
              </a:rPr>
              <a:t>.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228600" y="5941219"/>
            <a:ext cx="8686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2400" b="0" dirty="0">
                <a:solidFill>
                  <a:srgbClr val="C00000"/>
                </a:solidFill>
                <a:latin typeface="+mn-lt"/>
              </a:rPr>
              <a:t>Комплексное решение для интернет-магазина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425720" y="244983"/>
            <a:ext cx="675852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ru-RU" sz="3200" dirty="0">
                <a:latin typeface="Calibri" pitchFamily="34" charset="0"/>
                <a:cs typeface="Calibri" pitchFamily="34" charset="0"/>
              </a:rPr>
              <a:t>Интеграция с «1С»</a:t>
            </a:r>
            <a:endParaRPr lang="en-US" sz="3200" b="1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05463"/>
            <a:ext cx="9144000" cy="45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96" y="1149252"/>
            <a:ext cx="8915400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702" y="11273"/>
            <a:ext cx="3063298" cy="107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4953000" y="2438400"/>
            <a:ext cx="4074988" cy="2302741"/>
            <a:chOff x="4953000" y="2438400"/>
            <a:chExt cx="4074988" cy="2302741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8414" y="3111567"/>
              <a:ext cx="1629574" cy="16295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Рисунок 9" descr="new-1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667674">
              <a:off x="6786853" y="2912334"/>
              <a:ext cx="550863" cy="398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Рисунок 10" descr="new-2.jp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667674">
              <a:off x="6644358" y="3876483"/>
              <a:ext cx="55245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Изображение 16" descr="box-bus.pn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3000" y="2438400"/>
              <a:ext cx="1752600" cy="18624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760084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shem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804" y="1692211"/>
            <a:ext cx="3515791" cy="3978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4075595" y="1670491"/>
            <a:ext cx="45720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600" b="0" dirty="0" smtClean="0">
                <a:latin typeface="+mj-lt"/>
              </a:rPr>
              <a:t>В «1С:Предприятие» реализован </a:t>
            </a:r>
            <a:r>
              <a:rPr lang="ru-RU" sz="1600" dirty="0" smtClean="0">
                <a:latin typeface="+mj-lt"/>
              </a:rPr>
              <a:t>автоматизированный обмен</a:t>
            </a:r>
            <a:r>
              <a:rPr lang="ru-RU" sz="1600" b="0" dirty="0" smtClean="0">
                <a:latin typeface="+mj-lt"/>
              </a:rPr>
              <a:t>. Данные каталога, предложения, фотографии, описания, типы цен и цены выгружаются на сайт автоматически. </a:t>
            </a:r>
          </a:p>
          <a:p>
            <a:pPr eaLnBrk="1" hangingPunct="1">
              <a:defRPr/>
            </a:pPr>
            <a:endParaRPr lang="ru-RU" sz="1600" b="0" dirty="0" smtClean="0">
              <a:latin typeface="+mj-lt"/>
            </a:endParaRPr>
          </a:p>
          <a:p>
            <a:pPr eaLnBrk="1" hangingPunct="1">
              <a:defRPr/>
            </a:pPr>
            <a:r>
              <a:rPr lang="ru-RU" sz="1600" b="0" dirty="0" smtClean="0">
                <a:latin typeface="+mj-lt"/>
              </a:rPr>
              <a:t>Можно настроить </a:t>
            </a:r>
            <a:r>
              <a:rPr lang="ru-RU" sz="1600" dirty="0" smtClean="0">
                <a:latin typeface="+mj-lt"/>
              </a:rPr>
              <a:t>график автоматического обмена</a:t>
            </a:r>
            <a:r>
              <a:rPr lang="ru-RU" sz="1600" b="0" dirty="0" smtClean="0">
                <a:latin typeface="+mj-lt"/>
              </a:rPr>
              <a:t> и </a:t>
            </a:r>
            <a:r>
              <a:rPr lang="ru-RU" sz="1600" b="0" dirty="0" err="1" smtClean="0">
                <a:latin typeface="+mj-lt"/>
              </a:rPr>
              <a:t>профайл</a:t>
            </a:r>
            <a:r>
              <a:rPr lang="ru-RU" sz="1600" b="0" dirty="0" smtClean="0">
                <a:latin typeface="+mj-lt"/>
              </a:rPr>
              <a:t>, по которому система будет обновлять данные, например, раз в 10 минут. Можно настроить только выгрузку обновлений цен и остатков. </a:t>
            </a:r>
          </a:p>
          <a:p>
            <a:pPr eaLnBrk="1" hangingPunct="1">
              <a:defRPr/>
            </a:pPr>
            <a:endParaRPr lang="ru-RU" sz="1600" b="0" dirty="0" smtClean="0">
              <a:latin typeface="+mj-lt"/>
            </a:endParaRPr>
          </a:p>
          <a:p>
            <a:pPr eaLnBrk="1" hangingPunct="1">
              <a:defRPr/>
            </a:pPr>
            <a:r>
              <a:rPr lang="ru-RU" sz="1600" b="0" dirty="0" smtClean="0">
                <a:latin typeface="+mj-lt"/>
              </a:rPr>
              <a:t>Аналогично может быть настроен прием заказов с сайта и обратной загрузкой из «1С» на сайт данных по изменению статусов автоматически.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3808895" y="5638800"/>
            <a:ext cx="5105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b="0" i="1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Сеанс обмена всегда инициализируется из «1С» и направлен к сайту. Сайт никогда сам не обращается к «1С». Этот вариант исключен по соображениям безопасности.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25720" y="244983"/>
            <a:ext cx="675852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ru-RU" sz="3200" dirty="0">
                <a:latin typeface="Calibri" pitchFamily="34" charset="0"/>
                <a:cs typeface="Calibri" pitchFamily="34" charset="0"/>
              </a:rPr>
              <a:t>Обмен данными с «1С»</a:t>
            </a:r>
            <a:endParaRPr lang="en-US" sz="3200" b="1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Picture 4" descr="C:\Users\Natalia\Desktop\Для презентаций\stickers-bullet\arro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104" y="1828800"/>
            <a:ext cx="2667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05463"/>
            <a:ext cx="9144000" cy="45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96" y="1149252"/>
            <a:ext cx="8915400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702" y="11273"/>
            <a:ext cx="3063298" cy="107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96772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254000" y="3025775"/>
            <a:ext cx="3471863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endParaRPr lang="ru-RU" b="0">
              <a:latin typeface="Verdana" pitchFamily="34" charset="0"/>
            </a:endParaRP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4358530" y="1447800"/>
            <a:ext cx="44958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800" b="0" dirty="0" smtClean="0">
                <a:latin typeface="+mj-lt"/>
              </a:rPr>
              <a:t>Интерфейс прост в освоении и не требует специальных технических знаний от пользователей «1С», знания FTP или ручной выгрузки данных и фотографий на сайт.</a:t>
            </a: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4491481" y="3025775"/>
            <a:ext cx="4229897" cy="2751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177800" indent="-177800">
              <a:spcBef>
                <a:spcPct val="10000"/>
              </a:spcBef>
              <a:spcAft>
                <a:spcPct val="10000"/>
              </a:spcAft>
              <a:buFontTx/>
              <a:buChar char="•"/>
              <a:defRPr/>
            </a:pPr>
            <a:r>
              <a:rPr lang="ru-RU" sz="1800" b="0" dirty="0">
                <a:latin typeface="+mj-lt"/>
              </a:rPr>
              <a:t>может работать с</a:t>
            </a:r>
            <a:r>
              <a:rPr lang="ru-RU" sz="1800" dirty="0">
                <a:latin typeface="+mj-lt"/>
              </a:rPr>
              <a:t> любыми объемами каталогов</a:t>
            </a:r>
          </a:p>
          <a:p>
            <a:pPr marL="177800" indent="-177800">
              <a:spcBef>
                <a:spcPct val="10000"/>
              </a:spcBef>
              <a:spcAft>
                <a:spcPct val="10000"/>
              </a:spcAft>
              <a:buFontTx/>
              <a:buChar char="•"/>
              <a:defRPr/>
            </a:pPr>
            <a:r>
              <a:rPr lang="ru-RU" sz="1800" dirty="0">
                <a:latin typeface="+mj-lt"/>
              </a:rPr>
              <a:t>сжимает данные </a:t>
            </a:r>
            <a:r>
              <a:rPr lang="ru-RU" sz="1800" b="0" dirty="0">
                <a:latin typeface="+mj-lt"/>
              </a:rPr>
              <a:t>для ускорения передачи через Интернет</a:t>
            </a:r>
          </a:p>
          <a:p>
            <a:pPr marL="177800" indent="-177800">
              <a:spcBef>
                <a:spcPct val="10000"/>
              </a:spcBef>
              <a:spcAft>
                <a:spcPct val="10000"/>
              </a:spcAft>
              <a:buFontTx/>
              <a:buChar char="•"/>
              <a:defRPr/>
            </a:pPr>
            <a:r>
              <a:rPr lang="ru-RU" sz="1800" dirty="0">
                <a:latin typeface="+mj-lt"/>
              </a:rPr>
              <a:t>не накладывает ограничений </a:t>
            </a:r>
            <a:r>
              <a:rPr lang="ru-RU" sz="1800" b="0" dirty="0">
                <a:latin typeface="+mj-lt"/>
              </a:rPr>
              <a:t>на хостинг </a:t>
            </a:r>
          </a:p>
          <a:p>
            <a:pPr marL="177800" indent="-177800">
              <a:spcBef>
                <a:spcPct val="10000"/>
              </a:spcBef>
              <a:spcAft>
                <a:spcPct val="10000"/>
              </a:spcAft>
              <a:buFontTx/>
              <a:buChar char="•"/>
              <a:defRPr/>
            </a:pPr>
            <a:r>
              <a:rPr lang="ru-RU" sz="1800" b="0" dirty="0">
                <a:latin typeface="+mj-lt"/>
              </a:rPr>
              <a:t>позволяет клиентам обновлять данные </a:t>
            </a:r>
            <a:r>
              <a:rPr lang="ru-RU" sz="1800" dirty="0">
                <a:latin typeface="+mj-lt"/>
              </a:rPr>
              <a:t>из корпоративной сети, закрытой </a:t>
            </a:r>
            <a:r>
              <a:rPr lang="ru-RU" sz="1800" dirty="0" err="1">
                <a:latin typeface="+mj-lt"/>
              </a:rPr>
              <a:t>FireWall</a:t>
            </a:r>
            <a:endParaRPr lang="ru-RU" sz="1800" dirty="0">
              <a:latin typeface="+mj-lt"/>
            </a:endParaRPr>
          </a:p>
        </p:txBody>
      </p:sp>
      <p:pic>
        <p:nvPicPr>
          <p:cNvPr id="20486" name="Picture 6" descr="1c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6599" y="1591056"/>
            <a:ext cx="3810751" cy="3429000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46599" y="244983"/>
            <a:ext cx="675852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ru-RU" sz="2800" dirty="0">
                <a:latin typeface="Calibri" pitchFamily="34" charset="0"/>
                <a:cs typeface="Calibri" pitchFamily="34" charset="0"/>
              </a:rPr>
              <a:t>Интерфейс обмена данными с «1С»</a:t>
            </a:r>
            <a:endParaRPr lang="en-US" sz="2800" b="1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05463"/>
            <a:ext cx="9144000" cy="45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96" y="1149252"/>
            <a:ext cx="8915400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702" y="11273"/>
            <a:ext cx="3063298" cy="107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67748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Прямоугольник 1"/>
          <p:cNvSpPr>
            <a:spLocks noChangeArrowheads="1"/>
          </p:cNvSpPr>
          <p:nvPr/>
        </p:nvSpPr>
        <p:spPr bwMode="auto">
          <a:xfrm>
            <a:off x="5791199" y="1722148"/>
            <a:ext cx="2971801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0" dirty="0">
                <a:latin typeface="+mn-lt"/>
              </a:rPr>
              <a:t>Модуль обмена с сайтом включен в типовую поставку «1С:Управление торговлей 11.0.5.4». </a:t>
            </a:r>
          </a:p>
          <a:p>
            <a:endParaRPr lang="ru-RU" sz="1800" b="0" dirty="0"/>
          </a:p>
        </p:txBody>
      </p:sp>
      <p:pic>
        <p:nvPicPr>
          <p:cNvPr id="5734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20" y="1716722"/>
            <a:ext cx="4721225" cy="2489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349" name="Прямоугольник 2"/>
          <p:cNvSpPr>
            <a:spLocks noChangeArrowheads="1"/>
          </p:cNvSpPr>
          <p:nvPr/>
        </p:nvSpPr>
        <p:spPr bwMode="auto">
          <a:xfrm>
            <a:off x="456130" y="4572000"/>
            <a:ext cx="815447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0" dirty="0">
                <a:solidFill>
                  <a:srgbClr val="000000"/>
                </a:solidFill>
                <a:latin typeface="+mj-lt"/>
              </a:rPr>
              <a:t>В продукт встроена поддержка работы с SKU (</a:t>
            </a:r>
            <a:r>
              <a:rPr lang="ru-RU" sz="2000" b="0" dirty="0" err="1">
                <a:solidFill>
                  <a:srgbClr val="000000"/>
                </a:solidFill>
                <a:latin typeface="+mj-lt"/>
              </a:rPr>
              <a:t>Stock</a:t>
            </a:r>
            <a:r>
              <a:rPr lang="ru-RU" sz="2000" b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+mj-lt"/>
              </a:rPr>
              <a:t>Keeping</a:t>
            </a:r>
            <a:r>
              <a:rPr lang="ru-RU" sz="2000" b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+mj-lt"/>
              </a:rPr>
              <a:t>Unit</a:t>
            </a:r>
            <a:r>
              <a:rPr lang="ru-RU" sz="2000" b="0" dirty="0">
                <a:solidFill>
                  <a:srgbClr val="000000"/>
                </a:solidFill>
                <a:latin typeface="+mj-lt"/>
              </a:rPr>
              <a:t>). </a:t>
            </a:r>
          </a:p>
          <a:p>
            <a:endParaRPr lang="ru-RU" sz="2000" b="0" dirty="0">
              <a:solidFill>
                <a:srgbClr val="000000"/>
              </a:solidFill>
              <a:latin typeface="+mj-lt"/>
            </a:endParaRPr>
          </a:p>
          <a:p>
            <a:r>
              <a:rPr lang="ru-RU" sz="2000" b="0" dirty="0">
                <a:solidFill>
                  <a:srgbClr val="000000"/>
                </a:solidFill>
                <a:latin typeface="+mj-lt"/>
              </a:rPr>
              <a:t>На один товар теперь можно  добавить разные ценовые предложения в зависимости от свойств или характеристик (например, цвет рубашки, размер одежды, комплектация автомобиля).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25720" y="244983"/>
            <a:ext cx="675852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ru-RU" sz="2800" dirty="0">
                <a:latin typeface="Calibri" pitchFamily="34" charset="0"/>
                <a:cs typeface="Calibri" pitchFamily="34" charset="0"/>
              </a:rPr>
              <a:t>Интеграция с «1С:Предприятие 8.2»</a:t>
            </a:r>
            <a:endParaRPr lang="en-US" sz="2800" b="1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Picture 4" descr="C:\Users\Natalia\Desktop\Для презентаций\stickers-bullet\arro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667" y="1828800"/>
            <a:ext cx="2667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05463"/>
            <a:ext cx="9144000" cy="45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96" y="1149252"/>
            <a:ext cx="8915400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702" y="11273"/>
            <a:ext cx="3063298" cy="107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08471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8653528_l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8" y="620688"/>
            <a:ext cx="9036496" cy="518854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 bwMode="auto">
          <a:xfrm>
            <a:off x="3957" y="2209800"/>
            <a:ext cx="9140044" cy="2328550"/>
          </a:xfrm>
          <a:prstGeom prst="rect">
            <a:avLst/>
          </a:prstGeom>
          <a:solidFill>
            <a:srgbClr val="FFFFFF">
              <a:alpha val="89804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1" name="Picture 4" descr="C:\Users\Natalia\Desktop\Для презентаций\stickers-bullet\arro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5055" y="2266244"/>
            <a:ext cx="2667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0" y="2743200"/>
            <a:ext cx="868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ru-RU" sz="4800" b="0" dirty="0" smtClean="0">
                <a:latin typeface="Calibri" pitchFamily="34" charset="0"/>
                <a:cs typeface="Calibri" pitchFamily="34" charset="0"/>
              </a:rPr>
              <a:t>Интеграция с </a:t>
            </a:r>
            <a:r>
              <a:rPr lang="en-US" sz="4800" b="0" dirty="0" smtClean="0">
                <a:latin typeface="Calibri" pitchFamily="34" charset="0"/>
                <a:cs typeface="Calibri" pitchFamily="34" charset="0"/>
              </a:rPr>
              <a:t>CRM </a:t>
            </a:r>
            <a:endParaRPr lang="ru-RU" sz="4800" b="0" dirty="0" smtClean="0">
              <a:latin typeface="Calibri" pitchFamily="34" charset="0"/>
              <a:cs typeface="Calibri" pitchFamily="34" charset="0"/>
            </a:endParaRPr>
          </a:p>
          <a:p>
            <a:pPr algn="r"/>
            <a:r>
              <a:rPr lang="en-US" sz="4800" b="0" dirty="0" smtClean="0">
                <a:latin typeface="Calibri" pitchFamily="34" charset="0"/>
                <a:cs typeface="Calibri" pitchFamily="34" charset="0"/>
              </a:rPr>
              <a:t>(Customer Relationship   Management)</a:t>
            </a:r>
            <a:endParaRPr lang="ru-RU" sz="4800" b="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3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702" y="11273"/>
            <a:ext cx="3063298" cy="107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9223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Изображение 5" descr="crm-img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288554"/>
            <a:ext cx="7851671" cy="3868638"/>
          </a:xfrm>
          <a:prstGeom prst="rect">
            <a:avLst/>
          </a:prstGeom>
        </p:spPr>
      </p:pic>
      <p:pic>
        <p:nvPicPr>
          <p:cNvPr id="12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05463"/>
            <a:ext cx="9144000" cy="45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Natalia\Documents\Для презентаций\stickers-bullet\sticker-righ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702" y="11273"/>
            <a:ext cx="3063298" cy="107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Изображение 10" descr="11263319_m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508" y="5461250"/>
            <a:ext cx="1197494" cy="106679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505200" y="5616891"/>
            <a:ext cx="51365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0" i="1" dirty="0" smtClean="0">
                <a:latin typeface="Calibri" pitchFamily="34" charset="0"/>
                <a:cs typeface="Calibri" pitchFamily="34" charset="0"/>
              </a:rPr>
              <a:t>Ведите базу клиентов, следите за эффективностью работы с каждым</a:t>
            </a:r>
            <a:endParaRPr lang="ru-RU" sz="2200" b="0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425720" y="221233"/>
            <a:ext cx="5822680" cy="8660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>
                <a:latin typeface="Calibri" pitchFamily="34" charset="0"/>
                <a:cs typeface="Calibri" pitchFamily="34" charset="0"/>
              </a:rPr>
              <a:t>Что такое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CRM?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6" name="Picture 2" descr="C:\Users\Аня\AppData\Local\Microsoft\Windows\Temporary Internet Files\Content.Outlook\36VJRQY6\line (2)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75" y="1206350"/>
            <a:ext cx="8915400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3866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16097</TotalTime>
  <Words>563</Words>
  <Application>Microsoft Office PowerPoint</Application>
  <PresentationFormat>Экран (4:3)</PresentationFormat>
  <Paragraphs>106</Paragraphs>
  <Slides>19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Default Design</vt:lpstr>
      <vt:lpstr>Тема Office</vt:lpstr>
      <vt:lpstr>Автоматизация бизнес-процессов интернет-магазина: интеграция с «1С» и CRM</vt:lpstr>
      <vt:lpstr>Интернет-магазин - это часть вашего бизнеса</vt:lpstr>
      <vt:lpstr>Интеграция с «1С»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Bitrix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Битрикс: Управление сайтом</dc:title>
  <dc:creator>Natalia Grikhina</dc:creator>
  <cp:lastModifiedBy>Denis Donchenko</cp:lastModifiedBy>
  <cp:revision>1277</cp:revision>
  <dcterms:created xsi:type="dcterms:W3CDTF">2004-09-13T11:38:15Z</dcterms:created>
  <dcterms:modified xsi:type="dcterms:W3CDTF">2012-09-26T11:15:30Z</dcterms:modified>
</cp:coreProperties>
</file>